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57" r:id="rId6"/>
    <p:sldId id="258" r:id="rId7"/>
    <p:sldId id="267" r:id="rId8"/>
    <p:sldId id="270" r:id="rId9"/>
    <p:sldId id="269" r:id="rId10"/>
    <p:sldId id="268" r:id="rId11"/>
    <p:sldId id="271" r:id="rId12"/>
    <p:sldId id="272" r:id="rId13"/>
    <p:sldId id="273" r:id="rId14"/>
    <p:sldId id="274" r:id="rId15"/>
    <p:sldId id="259" r:id="rId16"/>
    <p:sldId id="261" r:id="rId17"/>
    <p:sldId id="262"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83A09-989D-100E-2D6E-48C617AA9E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879E20-0FA3-0EC6-0942-92C7DE566B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5CFF3B-6BC7-C3AC-C250-45C0D92E73FF}"/>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7FCC6D2B-14E3-5E98-1391-BAD3EAE66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FF9E2-8AFB-48E2-467C-C9F778D31E52}"/>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667249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39A8-7DB9-32D1-6431-6E09260564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15B6E3-9471-6E12-C0BC-D1D2E90654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D41B1-F63E-0C6C-4C16-F7B326FB18A9}"/>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E2743595-BA55-C68B-D0A0-1709BA191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D96AD7-149D-42D1-C1F2-42BC092939E7}"/>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3243442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28AF50-990B-D070-0FA0-2382F059BB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3DE8AC-9FE5-4861-1F81-30EFE4A1A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FF55E-0C41-7438-AB19-7F4333AE2181}"/>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A39712FF-DADB-8BF6-152F-F99F255B8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F160D-867B-3BB2-7DC0-FD24F07EB4E3}"/>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180549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B3A8-B95A-61B5-13C4-F720FE4338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58E7D1-94CB-A720-1FCF-06482FC48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BE08D9-FB34-1217-21C8-6DDC8DC6BD7F}"/>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E611DDE0-1CBD-446B-A9C3-BDD130AA2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DD5DF-CE2E-36F1-DA97-2429EAF610BA}"/>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81949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8DF9-2857-8CEE-A63E-C04AEDE310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90E2E1-92CE-9DF3-56DC-E82D5AD7D4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2BB44-CE2D-875D-A6D7-8C9E7EAFF297}"/>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52B0227D-0929-FFBA-DE08-0A40AB424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5E826-D0D3-DCE3-6D6E-E905168829F7}"/>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180694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EBE4-99C4-B022-F586-284BB0BB75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C54DE4-41BC-AEF4-1014-69101AA2A4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5CFAFF-BB42-21EB-4E80-B27AA3AFDB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C45944-39BE-7662-8FD1-0CD56CD8ED70}"/>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6" name="Footer Placeholder 5">
            <a:extLst>
              <a:ext uri="{FF2B5EF4-FFF2-40B4-BE49-F238E27FC236}">
                <a16:creationId xmlns:a16="http://schemas.microsoft.com/office/drawing/2014/main" id="{9D8ABCA2-7981-2D92-0342-CAE8F3DF6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B2DA5-F693-8E49-2B6F-F36159CB62AE}"/>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392411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3C00-5C3C-72D4-1360-EF8023E6F4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8390C-74B8-FEB9-69E0-4E28E7AE71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5E79BD-C710-FA1F-A097-8D087A2E5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AE18D6-DC20-0C6E-BA6A-0C4E83F0D8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1615F2-4AE6-E50A-DFD6-38F944D451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9A4B04-2F3A-D940-86F3-861FFD868ED2}"/>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8" name="Footer Placeholder 7">
            <a:extLst>
              <a:ext uri="{FF2B5EF4-FFF2-40B4-BE49-F238E27FC236}">
                <a16:creationId xmlns:a16="http://schemas.microsoft.com/office/drawing/2014/main" id="{53C8FE84-7B39-450B-E00C-D3B357E2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1E0D1E-F523-C3A4-30F0-AFE8AEE47F0D}"/>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28227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B15F-6C3A-0E04-EB42-45F9F55F4E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84A96-6259-78C2-1F01-6F97A3C69A99}"/>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4" name="Footer Placeholder 3">
            <a:extLst>
              <a:ext uri="{FF2B5EF4-FFF2-40B4-BE49-F238E27FC236}">
                <a16:creationId xmlns:a16="http://schemas.microsoft.com/office/drawing/2014/main" id="{6E7C74F1-8D98-7595-1C80-C40D74F4FA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7709CB-82A9-8EB0-3CB3-7126C111E464}"/>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2139533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81ADB-EAA3-1F06-9F87-0ABB04E1498F}"/>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3" name="Footer Placeholder 2">
            <a:extLst>
              <a:ext uri="{FF2B5EF4-FFF2-40B4-BE49-F238E27FC236}">
                <a16:creationId xmlns:a16="http://schemas.microsoft.com/office/drawing/2014/main" id="{B314DBBF-A7A7-8261-0383-371D4DC8A3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B40050-6F23-D36A-0CF9-61440FE54865}"/>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267397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15913-1F18-6D0C-17CA-B766C29C44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7E3F71-517E-19D8-39CD-DE79262781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BEEE9-5A86-55D8-E7DD-A3F62D4CD8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C0359-7663-388E-6903-55734BBAEF41}"/>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6" name="Footer Placeholder 5">
            <a:extLst>
              <a:ext uri="{FF2B5EF4-FFF2-40B4-BE49-F238E27FC236}">
                <a16:creationId xmlns:a16="http://schemas.microsoft.com/office/drawing/2014/main" id="{9DD7434B-04C3-39E9-505A-FEBF020D1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9D039-0F87-6288-BDF7-4F2773B37EAC}"/>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1832204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9976-21A2-9A19-2185-7681D9F55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E27243-3524-C10D-071A-F1838EEB7A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431094-FAB7-F3E5-7FB2-DEB86FFCD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B28915-2ADF-A0E6-9B4F-EA0FD694CA25}"/>
              </a:ext>
            </a:extLst>
          </p:cNvPr>
          <p:cNvSpPr>
            <a:spLocks noGrp="1"/>
          </p:cNvSpPr>
          <p:nvPr>
            <p:ph type="dt" sz="half" idx="10"/>
          </p:nvPr>
        </p:nvSpPr>
        <p:spPr/>
        <p:txBody>
          <a:bodyPr/>
          <a:lstStyle/>
          <a:p>
            <a:fld id="{90DE9B87-3933-432C-B826-64E9DA1B4833}" type="datetimeFigureOut">
              <a:rPr lang="en-US" smtClean="0"/>
              <a:t>7/17/2025</a:t>
            </a:fld>
            <a:endParaRPr lang="en-US"/>
          </a:p>
        </p:txBody>
      </p:sp>
      <p:sp>
        <p:nvSpPr>
          <p:cNvPr id="6" name="Footer Placeholder 5">
            <a:extLst>
              <a:ext uri="{FF2B5EF4-FFF2-40B4-BE49-F238E27FC236}">
                <a16:creationId xmlns:a16="http://schemas.microsoft.com/office/drawing/2014/main" id="{FD1B4527-BCE0-CB49-FAF5-AA0C6CBAA9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51991-715F-F0C5-7010-82675288BC2A}"/>
              </a:ext>
            </a:extLst>
          </p:cNvPr>
          <p:cNvSpPr>
            <a:spLocks noGrp="1"/>
          </p:cNvSpPr>
          <p:nvPr>
            <p:ph type="sldNum" sz="quarter" idx="12"/>
          </p:nvPr>
        </p:nvSpPr>
        <p:spPr/>
        <p:txBody>
          <a:bodyPr/>
          <a:lstStyle/>
          <a:p>
            <a:fld id="{9875A691-A91D-465C-8CE2-3FBDC6F38909}" type="slidenum">
              <a:rPr lang="en-US" smtClean="0"/>
              <a:t>‹#›</a:t>
            </a:fld>
            <a:endParaRPr lang="en-US"/>
          </a:p>
        </p:txBody>
      </p:sp>
    </p:spTree>
    <p:extLst>
      <p:ext uri="{BB962C8B-B14F-4D97-AF65-F5344CB8AC3E}">
        <p14:creationId xmlns:p14="http://schemas.microsoft.com/office/powerpoint/2010/main" val="191558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2B01E4-4598-6C7C-E361-74BA7F9538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59FE7F-BF11-BB46-C55A-05C537279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8D899A-8D65-6759-8377-8EC79CDDFA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DE9B87-3933-432C-B826-64E9DA1B4833}" type="datetimeFigureOut">
              <a:rPr lang="en-US" smtClean="0"/>
              <a:t>7/17/2025</a:t>
            </a:fld>
            <a:endParaRPr lang="en-US"/>
          </a:p>
        </p:txBody>
      </p:sp>
      <p:sp>
        <p:nvSpPr>
          <p:cNvPr id="5" name="Footer Placeholder 4">
            <a:extLst>
              <a:ext uri="{FF2B5EF4-FFF2-40B4-BE49-F238E27FC236}">
                <a16:creationId xmlns:a16="http://schemas.microsoft.com/office/drawing/2014/main" id="{A358C7D9-6B28-ABCA-E1D1-2C7DE413A6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F44068-C265-EBA3-FD24-421F0814A8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5A691-A91D-465C-8CE2-3FBDC6F38909}" type="slidenum">
              <a:rPr lang="en-US" smtClean="0"/>
              <a:t>‹#›</a:t>
            </a:fld>
            <a:endParaRPr lang="en-US"/>
          </a:p>
        </p:txBody>
      </p:sp>
    </p:spTree>
    <p:extLst>
      <p:ext uri="{BB962C8B-B14F-4D97-AF65-F5344CB8AC3E}">
        <p14:creationId xmlns:p14="http://schemas.microsoft.com/office/powerpoint/2010/main" val="1007937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Robust_Depth-Aided_Visual-Inertial-Wheel_Odometry_for_Mobile_Robots.pdf" TargetMode="External"/><Relationship Id="rId3" Type="http://schemas.openxmlformats.org/officeDocument/2006/relationships/hyperlink" Target="pag.21-29.PracticalApplicationsforMobileRobotsbasedonMecanumWheels-ASystematicSurvey.pdf" TargetMode="External"/><Relationship Id="rId7" Type="http://schemas.openxmlformats.org/officeDocument/2006/relationships/hyperlink" Target="sensors-22-02930.pdf" TargetMode="External"/><Relationship Id="rId2" Type="http://schemas.openxmlformats.org/officeDocument/2006/relationships/hyperlink" Target="sice2009_robot.pdf" TargetMode="External"/><Relationship Id="rId1" Type="http://schemas.openxmlformats.org/officeDocument/2006/relationships/slideLayout" Target="../slideLayouts/slideLayout2.xml"/><Relationship Id="rId6" Type="http://schemas.openxmlformats.org/officeDocument/2006/relationships/hyperlink" Target="ALVIO%20Adaptive%20Line%20and%20Point%20Feature-based%20Visual.pdf" TargetMode="External"/><Relationship Id="rId5" Type="http://schemas.openxmlformats.org/officeDocument/2006/relationships/hyperlink" Target="electronics-12-04693.pdf" TargetMode="External"/><Relationship Id="rId4" Type="http://schemas.openxmlformats.org/officeDocument/2006/relationships/hyperlink" Target="sensors-19-02976-with-cover.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B0FE-E694-39B4-B5BD-24E1FD1CDB94}"/>
              </a:ext>
            </a:extLst>
          </p:cNvPr>
          <p:cNvSpPr>
            <a:spLocks noGrp="1"/>
          </p:cNvSpPr>
          <p:nvPr>
            <p:ph type="ctrTitle"/>
          </p:nvPr>
        </p:nvSpPr>
        <p:spPr>
          <a:xfrm>
            <a:off x="1524000" y="1823403"/>
            <a:ext cx="9144000" cy="2387600"/>
          </a:xfrm>
        </p:spPr>
        <p:txBody>
          <a:bodyPr>
            <a:normAutofit fontScale="90000"/>
          </a:bodyPr>
          <a:lstStyle/>
          <a:p>
            <a:r>
              <a:rPr lang="en-US" b="1" dirty="0">
                <a:latin typeface="Times New Roman" panose="02020603050405020304" pitchFamily="18" charset="0"/>
                <a:cs typeface="Times New Roman" panose="02020603050405020304" pitchFamily="18" charset="0"/>
              </a:rPr>
              <a:t>Design and Development of a Visual-Inertial Autonomous Platform and Omnidirectional Locomotion</a:t>
            </a:r>
          </a:p>
        </p:txBody>
      </p:sp>
    </p:spTree>
    <p:extLst>
      <p:ext uri="{BB962C8B-B14F-4D97-AF65-F5344CB8AC3E}">
        <p14:creationId xmlns:p14="http://schemas.microsoft.com/office/powerpoint/2010/main" val="457626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4BA75-7BE6-DB69-919A-B59F0272F698}"/>
              </a:ext>
            </a:extLst>
          </p:cNvPr>
          <p:cNvSpPr>
            <a:spLocks noGrp="1"/>
          </p:cNvSpPr>
          <p:nvPr>
            <p:ph type="title"/>
          </p:nvPr>
        </p:nvSpPr>
        <p:spPr/>
        <p:txBody>
          <a:bodyPr>
            <a:noAutofit/>
          </a:bodyPr>
          <a:lstStyle/>
          <a:p>
            <a:r>
              <a:rPr lang="en-US" sz="3200" dirty="0">
                <a:latin typeface="Times New Roman" panose="02020603050405020304" pitchFamily="18" charset="0"/>
                <a:cs typeface="Times New Roman" panose="02020603050405020304" pitchFamily="18" charset="0"/>
              </a:rPr>
              <a:t>Navigation Simulation of a Mecanum Wheel Mobile Robot Based on an Improved A* Algorithm in Unity3D</a:t>
            </a:r>
          </a:p>
        </p:txBody>
      </p:sp>
      <p:sp>
        <p:nvSpPr>
          <p:cNvPr id="3" name="Content Placeholder 2">
            <a:extLst>
              <a:ext uri="{FF2B5EF4-FFF2-40B4-BE49-F238E27FC236}">
                <a16:creationId xmlns:a16="http://schemas.microsoft.com/office/drawing/2014/main" id="{A5D0E747-A6EB-94E2-D9AA-A0BBDFFEA13A}"/>
              </a:ext>
            </a:extLst>
          </p:cNvPr>
          <p:cNvSpPr>
            <a:spLocks noGrp="1"/>
          </p:cNvSpPr>
          <p:nvPr>
            <p:ph idx="1"/>
          </p:nvPr>
        </p:nvSpPr>
        <p:spPr>
          <a:xfrm>
            <a:off x="930322" y="1547743"/>
            <a:ext cx="10515600" cy="4351338"/>
          </a:xfrm>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Keywords:</a:t>
            </a:r>
            <a:r>
              <a:rPr lang="en-US" sz="1400" dirty="0">
                <a:latin typeface="Times New Roman" panose="02020603050405020304" pitchFamily="18" charset="0"/>
                <a:cs typeface="Times New Roman" panose="02020603050405020304" pitchFamily="18" charset="0"/>
              </a:rPr>
              <a:t> navigation simulation; path planning; improved A* algorithm; Unity3D; Mecanum wheel robot</a:t>
            </a: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C61482D-67EB-8DFB-F536-CF2356BF0A23}"/>
              </a:ext>
            </a:extLst>
          </p:cNvPr>
          <p:cNvPicPr>
            <a:picLocks noChangeAspect="1"/>
          </p:cNvPicPr>
          <p:nvPr/>
        </p:nvPicPr>
        <p:blipFill>
          <a:blip r:embed="rId2"/>
          <a:stretch>
            <a:fillRect/>
          </a:stretch>
        </p:blipFill>
        <p:spPr>
          <a:xfrm>
            <a:off x="5937073" y="1809946"/>
            <a:ext cx="4567142" cy="2205873"/>
          </a:xfrm>
          <a:prstGeom prst="rect">
            <a:avLst/>
          </a:prstGeom>
        </p:spPr>
      </p:pic>
      <p:sp>
        <p:nvSpPr>
          <p:cNvPr id="6" name="TextBox 5">
            <a:extLst>
              <a:ext uri="{FF2B5EF4-FFF2-40B4-BE49-F238E27FC236}">
                <a16:creationId xmlns:a16="http://schemas.microsoft.com/office/drawing/2014/main" id="{25CD0AA2-B7C0-C8CD-FED5-5D25E5CC674F}"/>
              </a:ext>
            </a:extLst>
          </p:cNvPr>
          <p:cNvSpPr txBox="1"/>
          <p:nvPr/>
        </p:nvSpPr>
        <p:spPr>
          <a:xfrm>
            <a:off x="634285" y="2073087"/>
            <a:ext cx="4456189" cy="3139321"/>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Abstract &amp; Objectives</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research proposes a method for simulating robot navigation based on an improved A* path‑planning algorithm integrated within Unity3D.</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virtual prototype of a Mecanum‑wheel robot is built using imported 3D model, simulated revolute joints and virtual LiDAR sensors.</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99614E7-EA4A-2479-C30B-8BB473256E3A}"/>
              </a:ext>
            </a:extLst>
          </p:cNvPr>
          <p:cNvPicPr>
            <a:picLocks noChangeAspect="1"/>
          </p:cNvPicPr>
          <p:nvPr/>
        </p:nvPicPr>
        <p:blipFill>
          <a:blip r:embed="rId3"/>
          <a:stretch>
            <a:fillRect/>
          </a:stretch>
        </p:blipFill>
        <p:spPr>
          <a:xfrm>
            <a:off x="6293753" y="4065367"/>
            <a:ext cx="3853781" cy="2489780"/>
          </a:xfrm>
          <a:prstGeom prst="rect">
            <a:avLst/>
          </a:prstGeom>
        </p:spPr>
      </p:pic>
    </p:spTree>
    <p:extLst>
      <p:ext uri="{BB962C8B-B14F-4D97-AF65-F5344CB8AC3E}">
        <p14:creationId xmlns:p14="http://schemas.microsoft.com/office/powerpoint/2010/main" val="109644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D7DB46-11BF-3576-D027-0F75338552AA}"/>
              </a:ext>
            </a:extLst>
          </p:cNvPr>
          <p:cNvPicPr>
            <a:picLocks noChangeAspect="1"/>
          </p:cNvPicPr>
          <p:nvPr/>
        </p:nvPicPr>
        <p:blipFill>
          <a:blip r:embed="rId2"/>
          <a:stretch>
            <a:fillRect/>
          </a:stretch>
        </p:blipFill>
        <p:spPr>
          <a:xfrm>
            <a:off x="6443099" y="4618994"/>
            <a:ext cx="4910701" cy="1939124"/>
          </a:xfrm>
          <a:prstGeom prst="rect">
            <a:avLst/>
          </a:prstGeom>
        </p:spPr>
      </p:pic>
      <p:sp>
        <p:nvSpPr>
          <p:cNvPr id="2" name="Title 1">
            <a:extLst>
              <a:ext uri="{FF2B5EF4-FFF2-40B4-BE49-F238E27FC236}">
                <a16:creationId xmlns:a16="http://schemas.microsoft.com/office/drawing/2014/main" id="{FC6FE74B-AE6F-D2BA-232A-1DEA9A3ED799}"/>
              </a:ext>
            </a:extLst>
          </p:cNvPr>
          <p:cNvSpPr>
            <a:spLocks noGrp="1"/>
          </p:cNvSpPr>
          <p:nvPr>
            <p:ph type="title"/>
          </p:nvPr>
        </p:nvSpPr>
        <p:spPr/>
        <p:txBody>
          <a:bodyPr>
            <a:noAutofit/>
          </a:bodyPr>
          <a:lstStyle/>
          <a:p>
            <a:r>
              <a:rPr lang="en-US" sz="3200" dirty="0">
                <a:latin typeface="Times New Roman" panose="02020603050405020304" pitchFamily="18" charset="0"/>
                <a:cs typeface="Times New Roman" panose="02020603050405020304" pitchFamily="18" charset="0"/>
              </a:rPr>
              <a:t>Design and Implementation of Omnidirectional Mobile Robot for Materials Handling among Multiple Workstations in Manufacturing Factories </a:t>
            </a:r>
            <a:br>
              <a:rPr lang="en-US" sz="32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Keywords:</a:t>
            </a:r>
            <a:r>
              <a:rPr lang="en-US" sz="1400" dirty="0">
                <a:latin typeface="Times New Roman" panose="02020603050405020304" pitchFamily="18" charset="0"/>
                <a:cs typeface="Times New Roman" panose="02020603050405020304" pitchFamily="18" charset="0"/>
              </a:rPr>
              <a:t> mobile robot; </a:t>
            </a:r>
            <a:r>
              <a:rPr lang="en-US" sz="1400" dirty="0" err="1">
                <a:latin typeface="Times New Roman" panose="02020603050405020304" pitchFamily="18" charset="0"/>
                <a:cs typeface="Times New Roman" panose="02020603050405020304" pitchFamily="18" charset="0"/>
              </a:rPr>
              <a:t>mecanum</a:t>
            </a:r>
            <a:r>
              <a:rPr lang="en-US" sz="1400" dirty="0">
                <a:latin typeface="Times New Roman" panose="02020603050405020304" pitchFamily="18" charset="0"/>
                <a:cs typeface="Times New Roman" panose="02020603050405020304" pitchFamily="18" charset="0"/>
              </a:rPr>
              <a:t> wheel; magnetic strip tracking; machine vision; OpenCV </a:t>
            </a:r>
          </a:p>
        </p:txBody>
      </p:sp>
      <p:pic>
        <p:nvPicPr>
          <p:cNvPr id="5" name="Picture 4">
            <a:extLst>
              <a:ext uri="{FF2B5EF4-FFF2-40B4-BE49-F238E27FC236}">
                <a16:creationId xmlns:a16="http://schemas.microsoft.com/office/drawing/2014/main" id="{9D26AFDC-DB39-823C-578E-CE9C2E504B06}"/>
              </a:ext>
            </a:extLst>
          </p:cNvPr>
          <p:cNvPicPr>
            <a:picLocks noChangeAspect="1"/>
          </p:cNvPicPr>
          <p:nvPr/>
        </p:nvPicPr>
        <p:blipFill>
          <a:blip r:embed="rId3"/>
          <a:stretch>
            <a:fillRect/>
          </a:stretch>
        </p:blipFill>
        <p:spPr>
          <a:xfrm>
            <a:off x="8543187" y="1269444"/>
            <a:ext cx="3370977" cy="3252377"/>
          </a:xfrm>
          <a:prstGeom prst="rect">
            <a:avLst/>
          </a:prstGeom>
        </p:spPr>
      </p:pic>
      <p:sp>
        <p:nvSpPr>
          <p:cNvPr id="6" name="Rectangle 1">
            <a:extLst>
              <a:ext uri="{FF2B5EF4-FFF2-40B4-BE49-F238E27FC236}">
                <a16:creationId xmlns:a16="http://schemas.microsoft.com/office/drawing/2014/main" id="{21CED381-060D-BB01-C664-A465AE36D2E1}"/>
              </a:ext>
            </a:extLst>
          </p:cNvPr>
          <p:cNvSpPr>
            <a:spLocks noGrp="1" noChangeArrowheads="1"/>
          </p:cNvSpPr>
          <p:nvPr>
            <p:ph idx="1"/>
          </p:nvPr>
        </p:nvSpPr>
        <p:spPr bwMode="auto">
          <a:xfrm>
            <a:off x="838200" y="2016135"/>
            <a:ext cx="439367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Integrated logistics robot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Seamlessly coordinates omnidirectional mobility and object grasping within a modular architecture.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 trajectory control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fuzzy‑PID deviation correction enhances magnetic strip navigation accuracy, reducing path drift.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Vision-guided grasping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Real-world visual detection via Hough transform enables effective object pickup.</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Open-source computing stack</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Embedded RT-thread system ensures real-time coordination between mobile platform and manipulator.</a:t>
            </a:r>
          </a:p>
        </p:txBody>
      </p:sp>
      <p:pic>
        <p:nvPicPr>
          <p:cNvPr id="10" name="Picture 9">
            <a:extLst>
              <a:ext uri="{FF2B5EF4-FFF2-40B4-BE49-F238E27FC236}">
                <a16:creationId xmlns:a16="http://schemas.microsoft.com/office/drawing/2014/main" id="{37537AFA-F523-931D-52D7-0120D3DD0E01}"/>
              </a:ext>
            </a:extLst>
          </p:cNvPr>
          <p:cNvPicPr>
            <a:picLocks noChangeAspect="1"/>
          </p:cNvPicPr>
          <p:nvPr/>
        </p:nvPicPr>
        <p:blipFill>
          <a:blip r:embed="rId4"/>
          <a:stretch>
            <a:fillRect/>
          </a:stretch>
        </p:blipFill>
        <p:spPr>
          <a:xfrm>
            <a:off x="5314893" y="2016135"/>
            <a:ext cx="3290465" cy="2846855"/>
          </a:xfrm>
          <a:prstGeom prst="rect">
            <a:avLst/>
          </a:prstGeom>
        </p:spPr>
      </p:pic>
    </p:spTree>
    <p:extLst>
      <p:ext uri="{BB962C8B-B14F-4D97-AF65-F5344CB8AC3E}">
        <p14:creationId xmlns:p14="http://schemas.microsoft.com/office/powerpoint/2010/main" val="425331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0C9919-0341-237E-D7EF-042DF937190B}"/>
              </a:ext>
            </a:extLst>
          </p:cNvPr>
          <p:cNvPicPr>
            <a:picLocks noChangeAspect="1"/>
          </p:cNvPicPr>
          <p:nvPr/>
        </p:nvPicPr>
        <p:blipFill>
          <a:blip r:embed="rId2"/>
          <a:stretch>
            <a:fillRect/>
          </a:stretch>
        </p:blipFill>
        <p:spPr>
          <a:xfrm>
            <a:off x="6391373" y="1193409"/>
            <a:ext cx="5307942" cy="2807885"/>
          </a:xfrm>
          <a:prstGeom prst="rect">
            <a:avLst/>
          </a:prstGeom>
        </p:spPr>
      </p:pic>
      <p:sp>
        <p:nvSpPr>
          <p:cNvPr id="2" name="Title 1">
            <a:extLst>
              <a:ext uri="{FF2B5EF4-FFF2-40B4-BE49-F238E27FC236}">
                <a16:creationId xmlns:a16="http://schemas.microsoft.com/office/drawing/2014/main" id="{0C525595-6626-FA3F-AF5C-FD57ACD2B893}"/>
              </a:ext>
            </a:extLst>
          </p:cNvPr>
          <p:cNvSpPr>
            <a:spLocks noGrp="1"/>
          </p:cNvSpPr>
          <p:nvPr>
            <p:ph type="title"/>
          </p:nvPr>
        </p:nvSpPr>
        <p:spPr/>
        <p:txBody>
          <a:bodyPr>
            <a:normAutofit fontScale="90000"/>
          </a:bodyPr>
          <a:lstStyle/>
          <a:p>
            <a:r>
              <a:rPr lang="en-US" sz="3200" dirty="0">
                <a:latin typeface="Times New Roman" panose="02020603050405020304" pitchFamily="18" charset="0"/>
                <a:cs typeface="Times New Roman" panose="02020603050405020304" pitchFamily="18" charset="0"/>
              </a:rPr>
              <a:t>ALVIO: Adaptive Line and Point Feature-based Visual Inertial Odometry for Robust Localization in Indoor Environments</a:t>
            </a:r>
            <a:br>
              <a:rPr lang="en-US" sz="32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Keywords: </a:t>
            </a:r>
            <a:r>
              <a:rPr lang="en-US" sz="1600" dirty="0">
                <a:latin typeface="Times New Roman" panose="02020603050405020304" pitchFamily="18" charset="0"/>
                <a:cs typeface="Times New Roman" panose="02020603050405020304" pitchFamily="18" charset="0"/>
              </a:rPr>
              <a:t>Visual Inertial Odometry (VIO), Visual Inertial Navigation System (VINS), 3D line features, sensitivity analysis, adaptive feature selection, indoor localization.</a:t>
            </a:r>
          </a:p>
        </p:txBody>
      </p:sp>
      <p:sp>
        <p:nvSpPr>
          <p:cNvPr id="3" name="Content Placeholder 2">
            <a:extLst>
              <a:ext uri="{FF2B5EF4-FFF2-40B4-BE49-F238E27FC236}">
                <a16:creationId xmlns:a16="http://schemas.microsoft.com/office/drawing/2014/main" id="{E6654006-C1E8-D608-B7A6-B6952EF28472}"/>
              </a:ext>
            </a:extLst>
          </p:cNvPr>
          <p:cNvSpPr>
            <a:spLocks noGrp="1"/>
          </p:cNvSpPr>
          <p:nvPr>
            <p:ph idx="1"/>
          </p:nvPr>
        </p:nvSpPr>
        <p:spPr>
          <a:xfrm>
            <a:off x="838200" y="1825625"/>
            <a:ext cx="5553173" cy="4351338"/>
          </a:xfrm>
        </p:spPr>
        <p:txBody>
          <a:bodyPr>
            <a:normAutofit lnSpcReduction="10000"/>
          </a:bodyPr>
          <a:lstStyle/>
          <a:p>
            <a:pPr algn="just"/>
            <a:r>
              <a:rPr lang="en-US" sz="1800" b="1" dirty="0">
                <a:latin typeface="Times New Roman" panose="02020603050405020304" pitchFamily="18" charset="0"/>
                <a:cs typeface="Times New Roman" panose="02020603050405020304" pitchFamily="18" charset="0"/>
              </a:rPr>
              <a:t>Problem Addressed</a:t>
            </a:r>
            <a:r>
              <a:rPr lang="en-US" sz="1800" dirty="0">
                <a:latin typeface="Times New Roman" panose="02020603050405020304" pitchFamily="18" charset="0"/>
                <a:cs typeface="Times New Roman" panose="02020603050405020304" pitchFamily="18" charset="0"/>
              </a:rPr>
              <a:t>: Indoor VIO systems often fail in areas with low texture or repetitive patterns since they rely only on point features.</a:t>
            </a:r>
          </a:p>
          <a:p>
            <a:pPr algn="just"/>
            <a:r>
              <a:rPr lang="en-US" sz="1800" b="1" dirty="0">
                <a:latin typeface="Times New Roman" panose="02020603050405020304" pitchFamily="18" charset="0"/>
                <a:cs typeface="Times New Roman" panose="02020603050405020304" pitchFamily="18" charset="0"/>
              </a:rPr>
              <a:t>Key Innovation</a:t>
            </a:r>
            <a:r>
              <a:rPr lang="en-US" sz="1800" dirty="0">
                <a:latin typeface="Times New Roman" panose="02020603050405020304" pitchFamily="18" charset="0"/>
                <a:cs typeface="Times New Roman" panose="02020603050405020304" pitchFamily="18" charset="0"/>
              </a:rPr>
              <a:t>: Introduces </a:t>
            </a:r>
            <a:r>
              <a:rPr lang="en-US" sz="1800" b="1" dirty="0">
                <a:latin typeface="Times New Roman" panose="02020603050405020304" pitchFamily="18" charset="0"/>
                <a:cs typeface="Times New Roman" panose="02020603050405020304" pitchFamily="18" charset="0"/>
              </a:rPr>
              <a:t>ALVIO</a:t>
            </a:r>
            <a:r>
              <a:rPr lang="en-US" sz="1800" dirty="0">
                <a:latin typeface="Times New Roman" panose="02020603050405020304" pitchFamily="18" charset="0"/>
                <a:cs typeface="Times New Roman" panose="02020603050405020304" pitchFamily="18" charset="0"/>
              </a:rPr>
              <a:t>, a tightly-coupled visual-inertial odometry that adaptively uses both </a:t>
            </a:r>
            <a:r>
              <a:rPr lang="en-US" sz="1800" b="1" dirty="0">
                <a:latin typeface="Times New Roman" panose="02020603050405020304" pitchFamily="18" charset="0"/>
                <a:cs typeface="Times New Roman" panose="02020603050405020304" pitchFamily="18" charset="0"/>
              </a:rPr>
              <a:t>line</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point</a:t>
            </a:r>
            <a:r>
              <a:rPr lang="en-US" sz="1800" dirty="0">
                <a:latin typeface="Times New Roman" panose="02020603050405020304" pitchFamily="18" charset="0"/>
                <a:cs typeface="Times New Roman" panose="02020603050405020304" pitchFamily="18" charset="0"/>
              </a:rPr>
              <a:t> features based on feature sensitivity. </a:t>
            </a:r>
          </a:p>
          <a:p>
            <a:pPr algn="just"/>
            <a:r>
              <a:rPr lang="en-US" sz="1800" b="1" dirty="0">
                <a:latin typeface="Times New Roman" panose="02020603050405020304" pitchFamily="18" charset="0"/>
                <a:cs typeface="Times New Roman" panose="02020603050405020304" pitchFamily="18" charset="0"/>
              </a:rPr>
              <a:t>Line Tracking</a:t>
            </a:r>
            <a:r>
              <a:rPr lang="en-US" sz="1800" dirty="0">
                <a:latin typeface="Times New Roman" panose="02020603050405020304" pitchFamily="18" charset="0"/>
                <a:cs typeface="Times New Roman" panose="02020603050405020304" pitchFamily="18" charset="0"/>
              </a:rPr>
              <a:t>: Utilizes an </a:t>
            </a:r>
            <a:r>
              <a:rPr lang="en-US" sz="1800" b="1" dirty="0">
                <a:latin typeface="Times New Roman" panose="02020603050405020304" pitchFamily="18" charset="0"/>
                <a:cs typeface="Times New Roman" panose="02020603050405020304" pitchFamily="18" charset="0"/>
              </a:rPr>
              <a:t>optical-flow based line tracker</a:t>
            </a:r>
            <a:r>
              <a:rPr lang="en-US" sz="1800" dirty="0">
                <a:latin typeface="Times New Roman" panose="02020603050405020304" pitchFamily="18" charset="0"/>
                <a:cs typeface="Times New Roman" panose="02020603050405020304" pitchFamily="18" charset="0"/>
              </a:rPr>
              <a:t> to maintain robustness, accurate 3D line reconstruction via </a:t>
            </a:r>
            <a:r>
              <a:rPr lang="en-US" sz="1800" dirty="0" err="1">
                <a:latin typeface="Times New Roman" panose="02020603050405020304" pitchFamily="18" charset="0"/>
                <a:cs typeface="Times New Roman" panose="02020603050405020304" pitchFamily="18" charset="0"/>
              </a:rPr>
              <a:t>epipolar</a:t>
            </a:r>
            <a:r>
              <a:rPr lang="en-US" sz="1800" dirty="0">
                <a:latin typeface="Times New Roman" panose="02020603050405020304" pitchFamily="18" charset="0"/>
                <a:cs typeface="Times New Roman" panose="02020603050405020304" pitchFamily="18" charset="0"/>
              </a:rPr>
              <a:t> geometry. </a:t>
            </a:r>
          </a:p>
          <a:p>
            <a:pPr algn="just"/>
            <a:r>
              <a:rPr lang="en-US" sz="1800" b="1" dirty="0">
                <a:latin typeface="Times New Roman" panose="02020603050405020304" pitchFamily="18" charset="0"/>
                <a:cs typeface="Times New Roman" panose="02020603050405020304" pitchFamily="18" charset="0"/>
              </a:rPr>
              <a:t>Adaptive Feature Selection</a:t>
            </a:r>
            <a:r>
              <a:rPr lang="en-US" sz="1800" dirty="0">
                <a:latin typeface="Times New Roman" panose="02020603050405020304" pitchFamily="18" charset="0"/>
                <a:cs typeface="Times New Roman" panose="02020603050405020304" pitchFamily="18" charset="0"/>
              </a:rPr>
              <a:t>: Implements sensitivity-analysis to select the most informative features, balancing accuracy and computational load. </a:t>
            </a:r>
          </a:p>
          <a:p>
            <a:pPr algn="just"/>
            <a:r>
              <a:rPr lang="en-US" sz="1800" b="1" dirty="0">
                <a:latin typeface="Times New Roman" panose="02020603050405020304" pitchFamily="18" charset="0"/>
                <a:cs typeface="Times New Roman" panose="02020603050405020304" pitchFamily="18" charset="0"/>
              </a:rPr>
              <a:t>Evaluation</a:t>
            </a:r>
            <a:r>
              <a:rPr lang="en-US" sz="1800" dirty="0">
                <a:latin typeface="Times New Roman" panose="02020603050405020304" pitchFamily="18" charset="0"/>
                <a:cs typeface="Times New Roman" panose="02020603050405020304" pitchFamily="18" charset="0"/>
              </a:rPr>
              <a:t>: Tests on public datasets show a </a:t>
            </a:r>
            <a:r>
              <a:rPr lang="en-US" sz="1800" b="1" dirty="0">
                <a:latin typeface="Times New Roman" panose="02020603050405020304" pitchFamily="18" charset="0"/>
                <a:cs typeface="Times New Roman" panose="02020603050405020304" pitchFamily="18" charset="0"/>
              </a:rPr>
              <a:t>16% improvement in translation RMSE</a:t>
            </a:r>
            <a:r>
              <a:rPr lang="en-US" sz="1800" dirty="0">
                <a:latin typeface="Times New Roman" panose="02020603050405020304" pitchFamily="18" charset="0"/>
                <a:cs typeface="Times New Roman" panose="02020603050405020304" pitchFamily="18" charset="0"/>
              </a:rPr>
              <a:t> over VINS‑Mono, with </a:t>
            </a:r>
            <a:r>
              <a:rPr lang="en-US" sz="1800" b="1" dirty="0">
                <a:latin typeface="Times New Roman" panose="02020603050405020304" pitchFamily="18" charset="0"/>
                <a:cs typeface="Times New Roman" panose="02020603050405020304" pitchFamily="18" charset="0"/>
              </a:rPr>
              <a:t>up to 49% reduction in optimization time</a:t>
            </a:r>
            <a:r>
              <a:rPr lang="en-US" sz="1800" dirty="0">
                <a:latin typeface="Times New Roman" panose="02020603050405020304" pitchFamily="18" charset="0"/>
                <a:cs typeface="Times New Roman" panose="02020603050405020304" pitchFamily="18" charset="0"/>
              </a:rPr>
              <a:t>, supporting real-time applicability. </a:t>
            </a:r>
          </a:p>
          <a:p>
            <a:pPr algn="just"/>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80B0314-FEF1-6EC0-15C1-A61FB3A1084D}"/>
              </a:ext>
            </a:extLst>
          </p:cNvPr>
          <p:cNvPicPr>
            <a:picLocks noChangeAspect="1"/>
          </p:cNvPicPr>
          <p:nvPr/>
        </p:nvPicPr>
        <p:blipFill>
          <a:blip r:embed="rId3"/>
          <a:stretch>
            <a:fillRect/>
          </a:stretch>
        </p:blipFill>
        <p:spPr>
          <a:xfrm>
            <a:off x="6806153" y="4001294"/>
            <a:ext cx="4751109" cy="2361456"/>
          </a:xfrm>
          <a:prstGeom prst="rect">
            <a:avLst/>
          </a:prstGeom>
        </p:spPr>
      </p:pic>
    </p:spTree>
    <p:extLst>
      <p:ext uri="{BB962C8B-B14F-4D97-AF65-F5344CB8AC3E}">
        <p14:creationId xmlns:p14="http://schemas.microsoft.com/office/powerpoint/2010/main" val="3508169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E85C0E-6FA3-46CE-BB7A-27B0524F2131}"/>
              </a:ext>
            </a:extLst>
          </p:cNvPr>
          <p:cNvPicPr>
            <a:picLocks noChangeAspect="1"/>
          </p:cNvPicPr>
          <p:nvPr/>
        </p:nvPicPr>
        <p:blipFill>
          <a:blip r:embed="rId2"/>
          <a:stretch>
            <a:fillRect/>
          </a:stretch>
        </p:blipFill>
        <p:spPr>
          <a:xfrm>
            <a:off x="6096000" y="1497755"/>
            <a:ext cx="3530534" cy="2900401"/>
          </a:xfrm>
          <a:prstGeom prst="rect">
            <a:avLst/>
          </a:prstGeom>
        </p:spPr>
      </p:pic>
      <p:sp>
        <p:nvSpPr>
          <p:cNvPr id="2" name="Title 1">
            <a:extLst>
              <a:ext uri="{FF2B5EF4-FFF2-40B4-BE49-F238E27FC236}">
                <a16:creationId xmlns:a16="http://schemas.microsoft.com/office/drawing/2014/main" id="{95265DEA-A87F-4DFC-2158-84069564A16A}"/>
              </a:ext>
            </a:extLst>
          </p:cNvPr>
          <p:cNvSpPr>
            <a:spLocks noGrp="1"/>
          </p:cNvSpPr>
          <p:nvPr>
            <p:ph type="title"/>
          </p:nvPr>
        </p:nvSpPr>
        <p:spPr>
          <a:xfrm>
            <a:off x="564823" y="240486"/>
            <a:ext cx="10515600"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An Enhanced Hybrid Visual–Inertial Odometry System for Indoor Mobile Robot</a:t>
            </a:r>
            <a:br>
              <a:rPr lang="en-US" sz="32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Keywords:</a:t>
            </a:r>
            <a:r>
              <a:rPr lang="en-US" sz="1600" dirty="0">
                <a:latin typeface="Times New Roman" panose="02020603050405020304" pitchFamily="18" charset="0"/>
                <a:cs typeface="Times New Roman" panose="02020603050405020304" pitchFamily="18" charset="0"/>
              </a:rPr>
              <a:t> mobile robot; visual–inertial odometry; IMU pre-integration; wheel odometry; Helmert variance component estimation</a:t>
            </a:r>
          </a:p>
        </p:txBody>
      </p:sp>
      <p:sp>
        <p:nvSpPr>
          <p:cNvPr id="4" name="Rectangle 1">
            <a:extLst>
              <a:ext uri="{FF2B5EF4-FFF2-40B4-BE49-F238E27FC236}">
                <a16:creationId xmlns:a16="http://schemas.microsoft.com/office/drawing/2014/main" id="{994BA614-0EA8-D6CE-6DD0-C32BBA014033}"/>
              </a:ext>
            </a:extLst>
          </p:cNvPr>
          <p:cNvSpPr>
            <a:spLocks noGrp="1" noChangeArrowheads="1"/>
          </p:cNvSpPr>
          <p:nvPr>
            <p:ph idx="1"/>
          </p:nvPr>
        </p:nvSpPr>
        <p:spPr bwMode="auto">
          <a:xfrm>
            <a:off x="564823" y="1497755"/>
            <a:ext cx="578236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Presents an improved Visual‑Inertial Odometry (VIO) framework built upon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Multi-State Constraint Kalman Filter (MSCKF)</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optimized for indoor mobile robot localization.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Introduces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IMU pre-integration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 observation inputs into the MSCKF loop to leverage inertial data beyond prediction stages.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Utilizes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Helmert Variance Component Estimation (HVCE)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adjust the fusion weights between visual feature measurements and IMU-derived motion inputs for enhanced localization fidelity.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wheel odometry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(zero-speed detection and pre-integration updates) to further anchor the localization and reduce drift.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Validated across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Gazebo simulation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public benchmark datasets, and real-world deployments, outperforming mainstream systems like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OpenVINS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accuracy while retaining real‑time capability.</a:t>
            </a:r>
          </a:p>
        </p:txBody>
      </p:sp>
      <p:pic>
        <p:nvPicPr>
          <p:cNvPr id="8" name="Picture 7">
            <a:extLst>
              <a:ext uri="{FF2B5EF4-FFF2-40B4-BE49-F238E27FC236}">
                <a16:creationId xmlns:a16="http://schemas.microsoft.com/office/drawing/2014/main" id="{F6E32304-60E9-8CC1-BDD3-6F2F2BB26F1C}"/>
              </a:ext>
            </a:extLst>
          </p:cNvPr>
          <p:cNvPicPr>
            <a:picLocks noChangeAspect="1"/>
          </p:cNvPicPr>
          <p:nvPr/>
        </p:nvPicPr>
        <p:blipFill>
          <a:blip r:embed="rId3"/>
          <a:stretch>
            <a:fillRect/>
          </a:stretch>
        </p:blipFill>
        <p:spPr>
          <a:xfrm>
            <a:off x="6347186" y="4522794"/>
            <a:ext cx="3446084" cy="1936232"/>
          </a:xfrm>
          <a:prstGeom prst="rect">
            <a:avLst/>
          </a:prstGeom>
        </p:spPr>
      </p:pic>
      <p:pic>
        <p:nvPicPr>
          <p:cNvPr id="10" name="Picture 9">
            <a:extLst>
              <a:ext uri="{FF2B5EF4-FFF2-40B4-BE49-F238E27FC236}">
                <a16:creationId xmlns:a16="http://schemas.microsoft.com/office/drawing/2014/main" id="{E256DB56-2BD3-3FED-AFB9-EE9590A17BED}"/>
              </a:ext>
            </a:extLst>
          </p:cNvPr>
          <p:cNvPicPr>
            <a:picLocks noChangeAspect="1"/>
          </p:cNvPicPr>
          <p:nvPr/>
        </p:nvPicPr>
        <p:blipFill>
          <a:blip r:embed="rId4"/>
          <a:stretch>
            <a:fillRect/>
          </a:stretch>
        </p:blipFill>
        <p:spPr>
          <a:xfrm>
            <a:off x="9626534" y="1862903"/>
            <a:ext cx="2203588" cy="2363037"/>
          </a:xfrm>
          <a:prstGeom prst="rect">
            <a:avLst/>
          </a:prstGeom>
        </p:spPr>
      </p:pic>
    </p:spTree>
    <p:extLst>
      <p:ext uri="{BB962C8B-B14F-4D97-AF65-F5344CB8AC3E}">
        <p14:creationId xmlns:p14="http://schemas.microsoft.com/office/powerpoint/2010/main" val="1258330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4FA4-0AC4-539A-6E93-54C97C00F9E4}"/>
              </a:ext>
            </a:extLst>
          </p:cNvPr>
          <p:cNvSpPr>
            <a:spLocks noGrp="1"/>
          </p:cNvSpPr>
          <p:nvPr>
            <p:ph type="title"/>
          </p:nvPr>
        </p:nvSpPr>
        <p:spPr>
          <a:xfrm>
            <a:off x="838200" y="261430"/>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Robust Depth-Aided Visual-Inertial-Wheel Odometry for Mobile Robots</a:t>
            </a:r>
            <a:br>
              <a:rPr lang="en-US"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Keywords:</a:t>
            </a:r>
            <a:r>
              <a:rPr lang="en-US" sz="1600" dirty="0">
                <a:latin typeface="Times New Roman" panose="02020603050405020304" pitchFamily="18" charset="0"/>
                <a:cs typeface="Times New Roman" panose="02020603050405020304" pitchFamily="18" charset="0"/>
              </a:rPr>
              <a:t> Sensor fusion, simultaneous location and mapping (SLAM), visual-inertial-odometer odometry, wheeled robots.</a:t>
            </a:r>
          </a:p>
        </p:txBody>
      </p:sp>
      <p:sp>
        <p:nvSpPr>
          <p:cNvPr id="3" name="Content Placeholder 2">
            <a:extLst>
              <a:ext uri="{FF2B5EF4-FFF2-40B4-BE49-F238E27FC236}">
                <a16:creationId xmlns:a16="http://schemas.microsoft.com/office/drawing/2014/main" id="{9AAD151F-3C7E-F7D7-A1C6-A3C2D8713E0C}"/>
              </a:ext>
            </a:extLst>
          </p:cNvPr>
          <p:cNvSpPr>
            <a:spLocks noGrp="1"/>
          </p:cNvSpPr>
          <p:nvPr>
            <p:ph idx="1"/>
          </p:nvPr>
        </p:nvSpPr>
        <p:spPr>
          <a:xfrm>
            <a:off x="668517" y="1618563"/>
            <a:ext cx="5788843" cy="4377212"/>
          </a:xfrm>
        </p:spPr>
        <p:txBody>
          <a:bodyPr>
            <a:noAutofit/>
          </a:bodyPr>
          <a:lstStyle/>
          <a:p>
            <a:pPr algn="just">
              <a:lnSpc>
                <a:spcPct val="120000"/>
              </a:lnSpc>
            </a:pPr>
            <a:r>
              <a:rPr lang="en-US" sz="1600" dirty="0">
                <a:latin typeface="Times New Roman" panose="02020603050405020304" pitchFamily="18" charset="0"/>
                <a:cs typeface="Times New Roman" panose="02020603050405020304" pitchFamily="18" charset="0"/>
              </a:rPr>
              <a:t>Proposes </a:t>
            </a:r>
            <a:r>
              <a:rPr lang="en-US" sz="1600" b="1" dirty="0">
                <a:latin typeface="Times New Roman" panose="02020603050405020304" pitchFamily="18" charset="0"/>
                <a:cs typeface="Times New Roman" panose="02020603050405020304" pitchFamily="18" charset="0"/>
              </a:rPr>
              <a:t>VDIWO</a:t>
            </a:r>
            <a:r>
              <a:rPr lang="en-US" sz="1600" dirty="0">
                <a:latin typeface="Times New Roman" panose="02020603050405020304" pitchFamily="18" charset="0"/>
                <a:cs typeface="Times New Roman" panose="02020603050405020304" pitchFamily="18" charset="0"/>
              </a:rPr>
              <a:t>, a tightly‑coupled odometry framework integrating </a:t>
            </a:r>
            <a:r>
              <a:rPr lang="en-US" sz="1600" b="1" dirty="0">
                <a:latin typeface="Times New Roman" panose="02020603050405020304" pitchFamily="18" charset="0"/>
                <a:cs typeface="Times New Roman" panose="02020603050405020304" pitchFamily="18" charset="0"/>
              </a:rPr>
              <a:t>RGB‑D depth</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visual features</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IMU</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wheel odometry</a:t>
            </a:r>
            <a:r>
              <a:rPr lang="en-US" sz="1600" dirty="0">
                <a:latin typeface="Times New Roman" panose="02020603050405020304" pitchFamily="18" charset="0"/>
                <a:cs typeface="Times New Roman" panose="02020603050405020304" pitchFamily="18" charset="0"/>
              </a:rPr>
              <a:t> for robust mobile robot localization in both indoor and outdoor settings. </a:t>
            </a:r>
          </a:p>
          <a:p>
            <a:pPr algn="just">
              <a:lnSpc>
                <a:spcPct val="120000"/>
              </a:lnSpc>
            </a:pPr>
            <a:r>
              <a:rPr lang="en-US" sz="1600" dirty="0">
                <a:latin typeface="Times New Roman" panose="02020603050405020304" pitchFamily="18" charset="0"/>
                <a:cs typeface="Times New Roman" panose="02020603050405020304" pitchFamily="18" charset="0"/>
              </a:rPr>
              <a:t>Introduces a </a:t>
            </a:r>
            <a:r>
              <a:rPr lang="en-US" sz="1600" b="1" dirty="0">
                <a:latin typeface="Times New Roman" panose="02020603050405020304" pitchFamily="18" charset="0"/>
                <a:cs typeface="Times New Roman" panose="02020603050405020304" pitchFamily="18" charset="0"/>
              </a:rPr>
              <a:t>depth uncertainty model</a:t>
            </a:r>
            <a:r>
              <a:rPr lang="en-US" sz="1600" dirty="0">
                <a:latin typeface="Times New Roman" panose="02020603050405020304" pitchFamily="18" charset="0"/>
                <a:cs typeface="Times New Roman" panose="02020603050405020304" pitchFamily="18" charset="0"/>
              </a:rPr>
              <a:t> using a Gaussian Mixture Model to predict per-feature depth reliability. </a:t>
            </a:r>
          </a:p>
          <a:p>
            <a:pPr algn="just">
              <a:lnSpc>
                <a:spcPct val="120000"/>
              </a:lnSpc>
            </a:pPr>
            <a:r>
              <a:rPr lang="en-US" sz="1600" dirty="0">
                <a:latin typeface="Times New Roman" panose="02020603050405020304" pitchFamily="18" charset="0"/>
                <a:cs typeface="Times New Roman" panose="02020603050405020304" pitchFamily="18" charset="0"/>
              </a:rPr>
              <a:t>Presents a </a:t>
            </a:r>
            <a:r>
              <a:rPr lang="en-US" sz="1600" b="1" dirty="0">
                <a:latin typeface="Times New Roman" panose="02020603050405020304" pitchFamily="18" charset="0"/>
                <a:cs typeface="Times New Roman" panose="02020603050405020304" pitchFamily="18" charset="0"/>
              </a:rPr>
              <a:t>hybrid depth estimation</a:t>
            </a:r>
            <a:r>
              <a:rPr lang="en-US" sz="1600" dirty="0">
                <a:latin typeface="Times New Roman" panose="02020603050405020304" pitchFamily="18" charset="0"/>
                <a:cs typeface="Times New Roman" panose="02020603050405020304" pitchFamily="18" charset="0"/>
              </a:rPr>
              <a:t> method combining depth sensor fusion and </a:t>
            </a:r>
            <a:r>
              <a:rPr lang="en-US" sz="1600" dirty="0" err="1">
                <a:latin typeface="Times New Roman" panose="02020603050405020304" pitchFamily="18" charset="0"/>
                <a:cs typeface="Times New Roman" panose="02020603050405020304" pitchFamily="18" charset="0"/>
              </a:rPr>
              <a:t>multiview</a:t>
            </a:r>
            <a:r>
              <a:rPr lang="en-US" sz="1600" dirty="0">
                <a:latin typeface="Times New Roman" panose="02020603050405020304" pitchFamily="18" charset="0"/>
                <a:cs typeface="Times New Roman" panose="02020603050405020304" pitchFamily="18" charset="0"/>
              </a:rPr>
              <a:t> triangulation to identify high‑quality landmarks. </a:t>
            </a:r>
          </a:p>
          <a:p>
            <a:pPr algn="just">
              <a:lnSpc>
                <a:spcPct val="120000"/>
              </a:lnSpc>
            </a:pPr>
            <a:r>
              <a:rPr lang="en-US" sz="1600" dirty="0">
                <a:latin typeface="Times New Roman" panose="02020603050405020304" pitchFamily="18" charset="0"/>
                <a:cs typeface="Times New Roman" panose="02020603050405020304" pitchFamily="18" charset="0"/>
              </a:rPr>
              <a:t>Embeds </a:t>
            </a:r>
            <a:r>
              <a:rPr lang="en-US" sz="1600" b="1" dirty="0">
                <a:latin typeface="Times New Roman" panose="02020603050405020304" pitchFamily="18" charset="0"/>
                <a:cs typeface="Times New Roman" panose="02020603050405020304" pitchFamily="18" charset="0"/>
              </a:rPr>
              <a:t>visual reprojection errors</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depth residuals</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wheel‑odometry </a:t>
            </a:r>
            <a:r>
              <a:rPr lang="en-US" sz="1600" b="1" dirty="0" err="1">
                <a:latin typeface="Times New Roman" panose="02020603050405020304" pitchFamily="18" charset="0"/>
                <a:cs typeface="Times New Roman" panose="02020603050405020304" pitchFamily="18" charset="0"/>
              </a:rPr>
              <a:t>preintegration</a:t>
            </a:r>
            <a:r>
              <a:rPr lang="en-US" sz="1600" b="1" dirty="0">
                <a:latin typeface="Times New Roman" panose="02020603050405020304" pitchFamily="18" charset="0"/>
                <a:cs typeface="Times New Roman" panose="02020603050405020304" pitchFamily="18" charset="0"/>
              </a:rPr>
              <a:t> constraints</a:t>
            </a:r>
            <a:r>
              <a:rPr lang="en-US" sz="1600" dirty="0">
                <a:latin typeface="Times New Roman" panose="02020603050405020304" pitchFamily="18" charset="0"/>
                <a:cs typeface="Times New Roman" panose="02020603050405020304" pitchFamily="18" charset="0"/>
              </a:rPr>
              <a:t> into a sliding‑window optimization backend. </a:t>
            </a:r>
          </a:p>
          <a:p>
            <a:pPr algn="just">
              <a:lnSpc>
                <a:spcPct val="120000"/>
              </a:lnSpc>
            </a:pPr>
            <a:r>
              <a:rPr lang="en-US" sz="1600" dirty="0">
                <a:latin typeface="Times New Roman" panose="02020603050405020304" pitchFamily="18" charset="0"/>
                <a:cs typeface="Times New Roman" panose="02020603050405020304" pitchFamily="18" charset="0"/>
              </a:rPr>
              <a:t>Validated using </a:t>
            </a:r>
            <a:r>
              <a:rPr lang="en-US" sz="1600" b="1" dirty="0" err="1">
                <a:latin typeface="Times New Roman" panose="02020603050405020304" pitchFamily="18" charset="0"/>
                <a:cs typeface="Times New Roman" panose="02020603050405020304" pitchFamily="18" charset="0"/>
              </a:rPr>
              <a:t>OpenLORIS</a:t>
            </a:r>
            <a:r>
              <a:rPr lang="en-US" sz="1600" dirty="0">
                <a:latin typeface="Times New Roman" panose="02020603050405020304" pitchFamily="18" charset="0"/>
                <a:cs typeface="Times New Roman" panose="02020603050405020304" pitchFamily="18" charset="0"/>
              </a:rPr>
              <a:t> datasets and real‑world experiments; demonstrates high localization accuracy and robustness without needing prior maps. </a:t>
            </a:r>
          </a:p>
          <a:p>
            <a:pPr algn="just">
              <a:lnSpc>
                <a:spcPct val="120000"/>
              </a:lnSpc>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378A9C-1084-D262-EFF7-1FCA26312370}"/>
              </a:ext>
            </a:extLst>
          </p:cNvPr>
          <p:cNvPicPr>
            <a:picLocks noChangeAspect="1"/>
          </p:cNvPicPr>
          <p:nvPr/>
        </p:nvPicPr>
        <p:blipFill>
          <a:blip r:embed="rId2"/>
          <a:stretch>
            <a:fillRect/>
          </a:stretch>
        </p:blipFill>
        <p:spPr>
          <a:xfrm>
            <a:off x="6627041" y="1690688"/>
            <a:ext cx="5439267" cy="2320507"/>
          </a:xfrm>
          <a:prstGeom prst="rect">
            <a:avLst/>
          </a:prstGeom>
        </p:spPr>
      </p:pic>
      <p:pic>
        <p:nvPicPr>
          <p:cNvPr id="9" name="Picture 8">
            <a:extLst>
              <a:ext uri="{FF2B5EF4-FFF2-40B4-BE49-F238E27FC236}">
                <a16:creationId xmlns:a16="http://schemas.microsoft.com/office/drawing/2014/main" id="{4F667762-9EC0-8FED-45CF-4319A5C5C415}"/>
              </a:ext>
            </a:extLst>
          </p:cNvPr>
          <p:cNvPicPr>
            <a:picLocks noChangeAspect="1"/>
          </p:cNvPicPr>
          <p:nvPr/>
        </p:nvPicPr>
        <p:blipFill>
          <a:blip r:embed="rId3"/>
          <a:stretch>
            <a:fillRect/>
          </a:stretch>
        </p:blipFill>
        <p:spPr>
          <a:xfrm>
            <a:off x="7755355" y="4114890"/>
            <a:ext cx="3598445" cy="2445761"/>
          </a:xfrm>
          <a:prstGeom prst="rect">
            <a:avLst/>
          </a:prstGeom>
        </p:spPr>
      </p:pic>
    </p:spTree>
    <p:extLst>
      <p:ext uri="{BB962C8B-B14F-4D97-AF65-F5344CB8AC3E}">
        <p14:creationId xmlns:p14="http://schemas.microsoft.com/office/powerpoint/2010/main" val="3169512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2A90-95CF-02FB-6A98-779A0E5A333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Reference Images</a:t>
            </a:r>
          </a:p>
        </p:txBody>
      </p:sp>
      <p:pic>
        <p:nvPicPr>
          <p:cNvPr id="10" name="Picture 9">
            <a:extLst>
              <a:ext uri="{FF2B5EF4-FFF2-40B4-BE49-F238E27FC236}">
                <a16:creationId xmlns:a16="http://schemas.microsoft.com/office/drawing/2014/main" id="{EBD23149-D995-3541-2C63-52346E5FA03C}"/>
              </a:ext>
            </a:extLst>
          </p:cNvPr>
          <p:cNvPicPr>
            <a:picLocks noChangeAspect="1"/>
          </p:cNvPicPr>
          <p:nvPr/>
        </p:nvPicPr>
        <p:blipFill>
          <a:blip r:embed="rId2"/>
          <a:stretch>
            <a:fillRect/>
          </a:stretch>
        </p:blipFill>
        <p:spPr>
          <a:xfrm>
            <a:off x="1256933" y="2718231"/>
            <a:ext cx="5258534" cy="2915057"/>
          </a:xfrm>
          <a:prstGeom prst="rect">
            <a:avLst/>
          </a:prstGeom>
        </p:spPr>
      </p:pic>
      <p:pic>
        <p:nvPicPr>
          <p:cNvPr id="12" name="Picture 11">
            <a:extLst>
              <a:ext uri="{FF2B5EF4-FFF2-40B4-BE49-F238E27FC236}">
                <a16:creationId xmlns:a16="http://schemas.microsoft.com/office/drawing/2014/main" id="{D83684EF-21F2-ED55-47E4-61C88545749C}"/>
              </a:ext>
            </a:extLst>
          </p:cNvPr>
          <p:cNvPicPr>
            <a:picLocks noChangeAspect="1"/>
          </p:cNvPicPr>
          <p:nvPr/>
        </p:nvPicPr>
        <p:blipFill>
          <a:blip r:embed="rId3"/>
          <a:stretch>
            <a:fillRect/>
          </a:stretch>
        </p:blipFill>
        <p:spPr>
          <a:xfrm>
            <a:off x="4552426" y="1308334"/>
            <a:ext cx="6382641" cy="1409897"/>
          </a:xfrm>
          <a:prstGeom prst="rect">
            <a:avLst/>
          </a:prstGeom>
        </p:spPr>
      </p:pic>
    </p:spTree>
    <p:extLst>
      <p:ext uri="{BB962C8B-B14F-4D97-AF65-F5344CB8AC3E}">
        <p14:creationId xmlns:p14="http://schemas.microsoft.com/office/powerpoint/2010/main" val="1628325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574FE-41A0-00DF-1805-B1D16609E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04C85-CC1A-2A68-4957-D2460F2FB2C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Reference Images</a:t>
            </a:r>
          </a:p>
        </p:txBody>
      </p:sp>
      <p:pic>
        <p:nvPicPr>
          <p:cNvPr id="4" name="Picture 3">
            <a:extLst>
              <a:ext uri="{FF2B5EF4-FFF2-40B4-BE49-F238E27FC236}">
                <a16:creationId xmlns:a16="http://schemas.microsoft.com/office/drawing/2014/main" id="{53B08749-46C2-1E3A-4C1B-47172EAADFE1}"/>
              </a:ext>
            </a:extLst>
          </p:cNvPr>
          <p:cNvPicPr>
            <a:picLocks noChangeAspect="1"/>
          </p:cNvPicPr>
          <p:nvPr/>
        </p:nvPicPr>
        <p:blipFill>
          <a:blip r:embed="rId2"/>
          <a:stretch>
            <a:fillRect/>
          </a:stretch>
        </p:blipFill>
        <p:spPr>
          <a:xfrm>
            <a:off x="2834640" y="1801842"/>
            <a:ext cx="5761230" cy="3254316"/>
          </a:xfrm>
          <a:prstGeom prst="rect">
            <a:avLst/>
          </a:prstGeom>
        </p:spPr>
      </p:pic>
    </p:spTree>
    <p:extLst>
      <p:ext uri="{BB962C8B-B14F-4D97-AF65-F5344CB8AC3E}">
        <p14:creationId xmlns:p14="http://schemas.microsoft.com/office/powerpoint/2010/main" val="1241731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980C-CD22-63CC-7599-C227701CF9D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Difference between LiDAR Sensor and VIO</a:t>
            </a:r>
          </a:p>
        </p:txBody>
      </p:sp>
      <p:graphicFrame>
        <p:nvGraphicFramePr>
          <p:cNvPr id="4" name="Content Placeholder 3">
            <a:extLst>
              <a:ext uri="{FF2B5EF4-FFF2-40B4-BE49-F238E27FC236}">
                <a16:creationId xmlns:a16="http://schemas.microsoft.com/office/drawing/2014/main" id="{7AC81B68-FB5B-008E-B692-D5AEBA8AA2A5}"/>
              </a:ext>
            </a:extLst>
          </p:cNvPr>
          <p:cNvGraphicFramePr>
            <a:graphicFrameLocks noGrp="1"/>
          </p:cNvGraphicFramePr>
          <p:nvPr>
            <p:ph idx="1"/>
            <p:extLst>
              <p:ext uri="{D42A27DB-BD31-4B8C-83A1-F6EECF244321}">
                <p14:modId xmlns:p14="http://schemas.microsoft.com/office/powerpoint/2010/main" val="761935620"/>
              </p:ext>
            </p:extLst>
          </p:nvPr>
        </p:nvGraphicFramePr>
        <p:xfrm>
          <a:off x="838200" y="1852454"/>
          <a:ext cx="10515600" cy="4297680"/>
        </p:xfrm>
        <a:graphic>
          <a:graphicData uri="http://schemas.openxmlformats.org/drawingml/2006/table">
            <a:tbl>
              <a:tblPr/>
              <a:tblGrid>
                <a:gridCol w="3505200">
                  <a:extLst>
                    <a:ext uri="{9D8B030D-6E8A-4147-A177-3AD203B41FA5}">
                      <a16:colId xmlns:a16="http://schemas.microsoft.com/office/drawing/2014/main" val="1909123116"/>
                    </a:ext>
                  </a:extLst>
                </a:gridCol>
                <a:gridCol w="3505200">
                  <a:extLst>
                    <a:ext uri="{9D8B030D-6E8A-4147-A177-3AD203B41FA5}">
                      <a16:colId xmlns:a16="http://schemas.microsoft.com/office/drawing/2014/main" val="3185865508"/>
                    </a:ext>
                  </a:extLst>
                </a:gridCol>
                <a:gridCol w="3505200">
                  <a:extLst>
                    <a:ext uri="{9D8B030D-6E8A-4147-A177-3AD203B41FA5}">
                      <a16:colId xmlns:a16="http://schemas.microsoft.com/office/drawing/2014/main" val="2078553271"/>
                    </a:ext>
                  </a:extLst>
                </a:gridCol>
              </a:tblGrid>
              <a:tr h="0">
                <a:tc>
                  <a:txBody>
                    <a:bodyPr/>
                    <a:lstStyle/>
                    <a:p>
                      <a:pPr>
                        <a:buNone/>
                      </a:pPr>
                      <a:r>
                        <a:rPr lang="en-US" b="1">
                          <a:latin typeface="Times New Roman" panose="02020603050405020304" pitchFamily="18" charset="0"/>
                          <a:cs typeface="Times New Roman" panose="02020603050405020304" pitchFamily="18" charset="0"/>
                        </a:rPr>
                        <a:t>Aspect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latin typeface="Times New Roman" panose="02020603050405020304" pitchFamily="18" charset="0"/>
                          <a:cs typeface="Times New Roman" panose="02020603050405020304" pitchFamily="18" charset="0"/>
                        </a:rPr>
                        <a:t>VIO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latin typeface="Times New Roman" panose="02020603050405020304" pitchFamily="18" charset="0"/>
                          <a:cs typeface="Times New Roman" panose="02020603050405020304" pitchFamily="18" charset="0"/>
                        </a:rPr>
                        <a:t>LiDAR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2983163"/>
                  </a:ext>
                </a:extLst>
              </a:tr>
              <a:tr h="0">
                <a:tc>
                  <a:txBody>
                    <a:bodyPr/>
                    <a:lstStyle/>
                    <a:p>
                      <a:pPr>
                        <a:buNone/>
                      </a:pPr>
                      <a:r>
                        <a:rPr lang="en-US" b="1" dirty="0">
                          <a:latin typeface="Times New Roman" panose="02020603050405020304" pitchFamily="18" charset="0"/>
                          <a:cs typeface="Times New Roman" panose="02020603050405020304" pitchFamily="18" charset="0"/>
                        </a:rPr>
                        <a:t>Cost</a:t>
                      </a:r>
                      <a:endParaRPr 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Cheaper</a:t>
                      </a:r>
                      <a:r>
                        <a:rPr lang="en-US" dirty="0">
                          <a:latin typeface="Times New Roman" panose="02020603050405020304" pitchFamily="18" charset="0"/>
                          <a:cs typeface="Times New Roman" panose="02020603050405020304" pitchFamily="18" charset="0"/>
                        </a:rPr>
                        <a:t> - cameras + IMU are low-cost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Expensive - LiDAR sensors are costly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6995434"/>
                  </a:ext>
                </a:extLst>
              </a:tr>
              <a:tr h="0">
                <a:tc>
                  <a:txBody>
                    <a:bodyPr/>
                    <a:lstStyle/>
                    <a:p>
                      <a:pPr>
                        <a:buNone/>
                      </a:pPr>
                      <a:r>
                        <a:rPr lang="en-US" b="1">
                          <a:latin typeface="Times New Roman" panose="02020603050405020304" pitchFamily="18" charset="0"/>
                          <a:cs typeface="Times New Roman" panose="02020603050405020304" pitchFamily="18" charset="0"/>
                        </a:rPr>
                        <a:t>Size &amp; Weight</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Compact &amp; lightweight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Bulkier, often heavier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2317005"/>
                  </a:ext>
                </a:extLst>
              </a:tr>
              <a:tr h="0">
                <a:tc>
                  <a:txBody>
                    <a:bodyPr/>
                    <a:lstStyle/>
                    <a:p>
                      <a:pPr>
                        <a:buNone/>
                      </a:pPr>
                      <a:r>
                        <a:rPr lang="en-US" b="1">
                          <a:latin typeface="Times New Roman" panose="02020603050405020304" pitchFamily="18" charset="0"/>
                          <a:cs typeface="Times New Roman" panose="02020603050405020304" pitchFamily="18" charset="0"/>
                        </a:rPr>
                        <a:t>Power Consumption</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Low power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Higher power draw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356507"/>
                  </a:ext>
                </a:extLst>
              </a:tr>
              <a:tr h="0">
                <a:tc>
                  <a:txBody>
                    <a:bodyPr/>
                    <a:lstStyle/>
                    <a:p>
                      <a:pPr>
                        <a:buNone/>
                      </a:pPr>
                      <a:r>
                        <a:rPr lang="en-US" b="1">
                          <a:latin typeface="Times New Roman" panose="02020603050405020304" pitchFamily="18" charset="0"/>
                          <a:cs typeface="Times New Roman" panose="02020603050405020304" pitchFamily="18" charset="0"/>
                        </a:rPr>
                        <a:t>Environment</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Works in textured environments (indoor, warehouse)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Struggles with glass, shiny surfaces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619762"/>
                  </a:ext>
                </a:extLst>
              </a:tr>
              <a:tr h="0">
                <a:tc>
                  <a:txBody>
                    <a:bodyPr/>
                    <a:lstStyle/>
                    <a:p>
                      <a:pPr>
                        <a:buNone/>
                      </a:pPr>
                      <a:r>
                        <a:rPr lang="en-US" b="1">
                          <a:latin typeface="Times New Roman" panose="02020603050405020304" pitchFamily="18" charset="0"/>
                          <a:cs typeface="Times New Roman" panose="02020603050405020304" pitchFamily="18" charset="0"/>
                        </a:rPr>
                        <a:t>Pose Estimation</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Can estimate full 6-DOF pose with IMU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Mostly gives depth data, pose needs extra 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0205881"/>
                  </a:ext>
                </a:extLst>
              </a:tr>
              <a:tr h="0">
                <a:tc>
                  <a:txBody>
                    <a:bodyPr/>
                    <a:lstStyle/>
                    <a:p>
                      <a:pPr>
                        <a:buNone/>
                      </a:pPr>
                      <a:r>
                        <a:rPr lang="en-US" b="1">
                          <a:latin typeface="Times New Roman" panose="02020603050405020304" pitchFamily="18" charset="0"/>
                          <a:cs typeface="Times New Roman" panose="02020603050405020304" pitchFamily="18" charset="0"/>
                        </a:rPr>
                        <a:t>Data Fusion</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Naturally fuses visual + inertial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Needs fusion with IMU or camera separately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3379406"/>
                  </a:ext>
                </a:extLst>
              </a:tr>
              <a:tr h="0">
                <a:tc>
                  <a:txBody>
                    <a:bodyPr/>
                    <a:lstStyle/>
                    <a:p>
                      <a:pPr>
                        <a:buNone/>
                      </a:pPr>
                      <a:r>
                        <a:rPr lang="en-US" b="1">
                          <a:latin typeface="Times New Roman" panose="02020603050405020304" pitchFamily="18" charset="0"/>
                          <a:cs typeface="Times New Roman" panose="02020603050405020304" pitchFamily="18" charset="0"/>
                        </a:rPr>
                        <a:t>Appearance Awareness</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Can detect visual features like signs, markers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Times New Roman" panose="02020603050405020304" pitchFamily="18" charset="0"/>
                          <a:cs typeface="Times New Roman" panose="02020603050405020304" pitchFamily="18" charset="0"/>
                        </a:rPr>
                        <a:t> Cannot interpret color/texture, only geometry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2933462"/>
                  </a:ext>
                </a:extLst>
              </a:tr>
            </a:tbl>
          </a:graphicData>
        </a:graphic>
      </p:graphicFrame>
    </p:spTree>
    <p:extLst>
      <p:ext uri="{BB962C8B-B14F-4D97-AF65-F5344CB8AC3E}">
        <p14:creationId xmlns:p14="http://schemas.microsoft.com/office/powerpoint/2010/main" val="223730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C5B7-FA08-0D3D-FBDE-0A7BAC5619A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Example Implementation of VIO</a:t>
            </a:r>
          </a:p>
        </p:txBody>
      </p:sp>
      <p:pic>
        <p:nvPicPr>
          <p:cNvPr id="5" name="Content Placeholder 4">
            <a:extLst>
              <a:ext uri="{FF2B5EF4-FFF2-40B4-BE49-F238E27FC236}">
                <a16:creationId xmlns:a16="http://schemas.microsoft.com/office/drawing/2014/main" id="{9C9CC1E0-4FE8-B549-1A76-20438CCDAD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7019" y="2502788"/>
            <a:ext cx="7120379" cy="3268143"/>
          </a:xfrm>
        </p:spPr>
      </p:pic>
    </p:spTree>
    <p:extLst>
      <p:ext uri="{BB962C8B-B14F-4D97-AF65-F5344CB8AC3E}">
        <p14:creationId xmlns:p14="http://schemas.microsoft.com/office/powerpoint/2010/main" val="136479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A1842-EC9E-BFDA-3096-D6A0D737197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1B1BEE59-67CB-4BE1-F146-78CA859173E6}"/>
              </a:ext>
            </a:extLst>
          </p:cNvPr>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This project addresses the inefficiency and manual dependency in   </a:t>
            </a:r>
            <a:r>
              <a:rPr lang="en-US" b="1" dirty="0">
                <a:latin typeface="Times New Roman" panose="02020603050405020304" pitchFamily="18" charset="0"/>
                <a:cs typeface="Times New Roman" panose="02020603050405020304" pitchFamily="18" charset="0"/>
              </a:rPr>
              <a:t>intra-warehouse item transport in fast-delivery services</a:t>
            </a:r>
            <a:r>
              <a:rPr lang="en-US" dirty="0">
                <a:latin typeface="Times New Roman" panose="02020603050405020304" pitchFamily="18" charset="0"/>
                <a:cs typeface="Times New Roman" panose="02020603050405020304" pitchFamily="18" charset="0"/>
              </a:rPr>
              <a:t>, in the context of quick-commerce platforms like </a:t>
            </a:r>
            <a:r>
              <a:rPr lang="en-US" dirty="0" err="1">
                <a:latin typeface="Times New Roman" panose="02020603050405020304" pitchFamily="18" charset="0"/>
                <a:cs typeface="Times New Roman" panose="02020603050405020304" pitchFamily="18" charset="0"/>
              </a:rPr>
              <a:t>Zepto</a:t>
            </a:r>
            <a:r>
              <a:rPr lang="en-US" dirty="0">
                <a:latin typeface="Times New Roman" panose="02020603050405020304" pitchFamily="18" charset="0"/>
                <a:cs typeface="Times New Roman" panose="02020603050405020304" pitchFamily="18" charset="0"/>
              </a:rPr>
              <a:t> and Swiggy </a:t>
            </a:r>
            <a:r>
              <a:rPr lang="en-US" dirty="0" err="1">
                <a:latin typeface="Times New Roman" panose="02020603050405020304" pitchFamily="18" charset="0"/>
                <a:cs typeface="Times New Roman" panose="02020603050405020304" pitchFamily="18" charset="0"/>
              </a:rPr>
              <a:t>Instamart</a:t>
            </a:r>
            <a:r>
              <a:rPr lang="en-US" dirty="0">
                <a:latin typeface="Times New Roman" panose="02020603050405020304" pitchFamily="18" charset="0"/>
                <a:cs typeface="Times New Roman" panose="02020603050405020304" pitchFamily="18" charset="0"/>
              </a:rPr>
              <a:t>, where human workers currently perform repetitive pick-and-drop tasks. This is important because </a:t>
            </a:r>
            <a:r>
              <a:rPr lang="en-US" b="1" dirty="0">
                <a:latin typeface="Times New Roman" panose="02020603050405020304" pitchFamily="18" charset="0"/>
                <a:cs typeface="Times New Roman" panose="02020603050405020304" pitchFamily="18" charset="0"/>
              </a:rPr>
              <a:t>manual labor limits scalability, increases operational costs, and introduces delays or errors</a:t>
            </a:r>
            <a:r>
              <a:rPr lang="en-US" dirty="0">
                <a:latin typeface="Times New Roman" panose="02020603050405020304" pitchFamily="18" charset="0"/>
                <a:cs typeface="Times New Roman" panose="02020603050405020304" pitchFamily="18" charset="0"/>
              </a:rPr>
              <a:t>, especially during high-demand periods. </a:t>
            </a:r>
          </a:p>
        </p:txBody>
      </p:sp>
    </p:spTree>
    <p:extLst>
      <p:ext uri="{BB962C8B-B14F-4D97-AF65-F5344CB8AC3E}">
        <p14:creationId xmlns:p14="http://schemas.microsoft.com/office/powerpoint/2010/main" val="73389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08B-DB29-D9FE-0CFD-88A9E2A6963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Current Method for Perception – LiDAR Sensor</a:t>
            </a:r>
          </a:p>
        </p:txBody>
      </p:sp>
      <p:sp>
        <p:nvSpPr>
          <p:cNvPr id="3" name="Content Placeholder 2">
            <a:extLst>
              <a:ext uri="{FF2B5EF4-FFF2-40B4-BE49-F238E27FC236}">
                <a16:creationId xmlns:a16="http://schemas.microsoft.com/office/drawing/2014/main" id="{A1F15C0B-D3F2-9658-D1E3-F0E980598594}"/>
              </a:ext>
            </a:extLst>
          </p:cNvPr>
          <p:cNvSpPr>
            <a:spLocks noGrp="1"/>
          </p:cNvSpPr>
          <p:nvPr>
            <p:ph idx="1"/>
          </p:nvPr>
        </p:nvSpPr>
        <p:spPr/>
        <p:txBody>
          <a:bodyPr/>
          <a:lstStyle/>
          <a:p>
            <a:pPr fontAlgn="ctr"/>
            <a:r>
              <a:rPr lang="en-US" dirty="0">
                <a:latin typeface="Times New Roman" panose="02020603050405020304" pitchFamily="18" charset="0"/>
                <a:cs typeface="Times New Roman" panose="02020603050405020304" pitchFamily="18" charset="0"/>
              </a:rPr>
              <a:t>Expensive - LiDAR sensors are costly</a:t>
            </a:r>
          </a:p>
          <a:p>
            <a:pPr fontAlgn="ctr"/>
            <a:r>
              <a:rPr lang="en-US" dirty="0">
                <a:latin typeface="Times New Roman" panose="02020603050405020304" pitchFamily="18" charset="0"/>
                <a:cs typeface="Times New Roman" panose="02020603050405020304" pitchFamily="18" charset="0"/>
              </a:rPr>
              <a:t> Bulkier, often heavier</a:t>
            </a:r>
          </a:p>
          <a:p>
            <a:pPr fontAlgn="ctr"/>
            <a:r>
              <a:rPr lang="en-US" dirty="0">
                <a:latin typeface="Times New Roman" panose="02020603050405020304" pitchFamily="18" charset="0"/>
                <a:cs typeface="Times New Roman" panose="02020603050405020304" pitchFamily="18" charset="0"/>
              </a:rPr>
              <a:t> Higher power draw</a:t>
            </a:r>
          </a:p>
          <a:p>
            <a:pPr fontAlgn="ctr"/>
            <a:r>
              <a:rPr lang="en-US" dirty="0">
                <a:latin typeface="Times New Roman" panose="02020603050405020304" pitchFamily="18" charset="0"/>
                <a:cs typeface="Times New Roman" panose="02020603050405020304" pitchFamily="18" charset="0"/>
              </a:rPr>
              <a:t> Struggles with glass, shiny surfaces</a:t>
            </a:r>
          </a:p>
          <a:p>
            <a:pPr fontAlgn="ctr"/>
            <a:r>
              <a:rPr lang="en-US" dirty="0">
                <a:latin typeface="Times New Roman" panose="02020603050405020304" pitchFamily="18" charset="0"/>
                <a:cs typeface="Times New Roman" panose="02020603050405020304" pitchFamily="18" charset="0"/>
              </a:rPr>
              <a:t> Mostly gives depth data, pose needs extra processing</a:t>
            </a:r>
          </a:p>
          <a:p>
            <a:pPr fontAlgn="ctr"/>
            <a:r>
              <a:rPr lang="en-US" dirty="0">
                <a:latin typeface="Times New Roman" panose="02020603050405020304" pitchFamily="18" charset="0"/>
                <a:cs typeface="Times New Roman" panose="02020603050405020304" pitchFamily="18" charset="0"/>
              </a:rPr>
              <a:t> Needs fusion with IMU or camera separately</a:t>
            </a:r>
          </a:p>
          <a:p>
            <a:pPr fontAlgn="ctr"/>
            <a:r>
              <a:rPr lang="en-US" dirty="0">
                <a:latin typeface="Times New Roman" panose="02020603050405020304" pitchFamily="18" charset="0"/>
                <a:cs typeface="Times New Roman" panose="02020603050405020304" pitchFamily="18" charset="0"/>
              </a:rPr>
              <a:t> Cannot interpret color/texture, only geometry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312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074E5-1295-C77F-CF84-94A01D84321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Proposed Method for Perception – Visual Inertial Odometry</a:t>
            </a:r>
          </a:p>
        </p:txBody>
      </p:sp>
      <p:sp>
        <p:nvSpPr>
          <p:cNvPr id="3" name="Content Placeholder 2">
            <a:extLst>
              <a:ext uri="{FF2B5EF4-FFF2-40B4-BE49-F238E27FC236}">
                <a16:creationId xmlns:a16="http://schemas.microsoft.com/office/drawing/2014/main" id="{35F64F8D-6B67-6C47-210D-ED7A3998130F}"/>
              </a:ext>
            </a:extLst>
          </p:cNvPr>
          <p:cNvSpPr>
            <a:spLocks noGrp="1"/>
          </p:cNvSpPr>
          <p:nvPr>
            <p:ph idx="1"/>
          </p:nvPr>
        </p:nvSpPr>
        <p:spPr/>
        <p:txBody>
          <a:bodyPr/>
          <a:lstStyle/>
          <a:p>
            <a:pPr fontAlgn="ctr"/>
            <a:r>
              <a:rPr lang="en-US" dirty="0">
                <a:latin typeface="Times New Roman" panose="02020603050405020304" pitchFamily="18" charset="0"/>
                <a:cs typeface="Times New Roman" panose="02020603050405020304" pitchFamily="18" charset="0"/>
              </a:rPr>
              <a:t> Cheaper - cameras + IMU are affordable </a:t>
            </a:r>
          </a:p>
          <a:p>
            <a:pPr fontAlgn="ctr"/>
            <a:r>
              <a:rPr lang="en-US" dirty="0">
                <a:latin typeface="Times New Roman" panose="02020603050405020304" pitchFamily="18" charset="0"/>
                <a:cs typeface="Times New Roman" panose="02020603050405020304" pitchFamily="18" charset="0"/>
              </a:rPr>
              <a:t> Compact &amp; lightweight</a:t>
            </a:r>
          </a:p>
          <a:p>
            <a:pPr fontAlgn="ctr"/>
            <a:r>
              <a:rPr lang="en-US" dirty="0">
                <a:latin typeface="Times New Roman" panose="02020603050405020304" pitchFamily="18" charset="0"/>
                <a:cs typeface="Times New Roman" panose="02020603050405020304" pitchFamily="18" charset="0"/>
              </a:rPr>
              <a:t> Low power</a:t>
            </a:r>
          </a:p>
          <a:p>
            <a:pPr fontAlgn="ctr"/>
            <a:r>
              <a:rPr lang="en-US" dirty="0">
                <a:latin typeface="Times New Roman" panose="02020603050405020304" pitchFamily="18" charset="0"/>
                <a:cs typeface="Times New Roman" panose="02020603050405020304" pitchFamily="18" charset="0"/>
              </a:rPr>
              <a:t> Works in textured environments (indoor, warehouse)</a:t>
            </a:r>
          </a:p>
          <a:p>
            <a:pPr fontAlgn="ctr"/>
            <a:r>
              <a:rPr lang="en-US" dirty="0">
                <a:latin typeface="Times New Roman" panose="02020603050405020304" pitchFamily="18" charset="0"/>
                <a:cs typeface="Times New Roman" panose="02020603050405020304" pitchFamily="18" charset="0"/>
              </a:rPr>
              <a:t> Can estimate full 6-DOF pose with IMU</a:t>
            </a:r>
          </a:p>
          <a:p>
            <a:pPr fontAlgn="ctr"/>
            <a:r>
              <a:rPr lang="en-US" dirty="0">
                <a:latin typeface="Times New Roman" panose="02020603050405020304" pitchFamily="18" charset="0"/>
                <a:cs typeface="Times New Roman" panose="02020603050405020304" pitchFamily="18" charset="0"/>
              </a:rPr>
              <a:t> Naturally fuses visual + inertial data</a:t>
            </a:r>
          </a:p>
          <a:p>
            <a:pPr fontAlgn="ctr"/>
            <a:r>
              <a:rPr lang="en-US" dirty="0">
                <a:latin typeface="Times New Roman" panose="02020603050405020304" pitchFamily="18" charset="0"/>
                <a:cs typeface="Times New Roman" panose="02020603050405020304" pitchFamily="18" charset="0"/>
              </a:rPr>
              <a:t> Can detect visual features like signs, markers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846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FF3E-4612-96F3-DC6A-E8569765043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a16="http://schemas.microsoft.com/office/drawing/2014/main" id="{030CA05F-A351-89C6-E4D7-CA8F0F911EF5}"/>
              </a:ext>
            </a:extLst>
          </p:cNvPr>
          <p:cNvSpPr>
            <a:spLocks noGrp="1"/>
          </p:cNvSpPr>
          <p:nvPr>
            <p:ph idx="1"/>
          </p:nvPr>
        </p:nvSpPr>
        <p:spPr>
          <a:xfrm>
            <a:off x="687371" y="1690688"/>
            <a:ext cx="10515600" cy="4351338"/>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This project aims to design and implement an indoor autonomous mobile robot tailored for environments like warehouses and laboratories. The system integrates low-level motor control using a stepper motor, driver, and Arduino-based controller, which interfaces with a Jetson Nano running ROS 2 (Robot Operating System). The Jetson Nano acts as the central processing unit that handles perception, navigation, and communication with a remote Ubuntu-based workstation.</a:t>
            </a:r>
          </a:p>
          <a:p>
            <a:pPr algn="just">
              <a:lnSpc>
                <a:spcPct val="150000"/>
              </a:lnSpc>
            </a:pPr>
            <a:r>
              <a:rPr lang="en-US" sz="1800" dirty="0">
                <a:latin typeface="Times New Roman" panose="02020603050405020304" pitchFamily="18" charset="0"/>
                <a:cs typeface="Times New Roman" panose="02020603050405020304" pitchFamily="18" charset="0"/>
              </a:rPr>
              <a:t>A depth camera is employed for real-time environment perception and localization using Visual-Inertial Odometry (VIO). The robot's navigation is made autonomous by fusing camera data with inertial measurements. Additionally, a user-friendly frontend is developed to bypass command-line terminals, enabling simple control and monitoring of the robot. The overall system is modular, affordable, and ideal for indoor automation scenarios like item transport or inventory movement in smart warehouses.</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02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6866-4FC9-F153-6723-AF6E1AF36DC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Goals</a:t>
            </a:r>
          </a:p>
        </p:txBody>
      </p:sp>
      <p:sp>
        <p:nvSpPr>
          <p:cNvPr id="4" name="Rectangle 1">
            <a:extLst>
              <a:ext uri="{FF2B5EF4-FFF2-40B4-BE49-F238E27FC236}">
                <a16:creationId xmlns:a16="http://schemas.microsoft.com/office/drawing/2014/main" id="{F244A147-4EFB-1313-B117-755D845DD6F7}"/>
              </a:ext>
            </a:extLst>
          </p:cNvPr>
          <p:cNvSpPr>
            <a:spLocks noGrp="1" noChangeArrowheads="1"/>
          </p:cNvSpPr>
          <p:nvPr>
            <p:ph idx="1"/>
          </p:nvPr>
        </p:nvSpPr>
        <p:spPr bwMode="auto">
          <a:xfrm>
            <a:off x="778497" y="1354538"/>
            <a:ext cx="10419071" cy="2241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Autonomous mobile robot capable of navigating indoor environments.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ROS 2-based perception and control system.</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Custom-built user-friendly frontend interface.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Complete project report with architecture, methodology, and performance metrics.</a:t>
            </a:r>
          </a:p>
        </p:txBody>
      </p:sp>
    </p:spTree>
    <p:extLst>
      <p:ext uri="{BB962C8B-B14F-4D97-AF65-F5344CB8AC3E}">
        <p14:creationId xmlns:p14="http://schemas.microsoft.com/office/powerpoint/2010/main" val="3160264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80CC-14CF-2066-D1EF-C2C40E11FE25}"/>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LITERATURE REVIEWS</a:t>
            </a:r>
          </a:p>
        </p:txBody>
      </p:sp>
      <p:graphicFrame>
        <p:nvGraphicFramePr>
          <p:cNvPr id="4" name="Content Placeholder 3">
            <a:extLst>
              <a:ext uri="{FF2B5EF4-FFF2-40B4-BE49-F238E27FC236}">
                <a16:creationId xmlns:a16="http://schemas.microsoft.com/office/drawing/2014/main" id="{FA5C25DA-5C73-59B4-C7DE-1116FDC7F974}"/>
              </a:ext>
            </a:extLst>
          </p:cNvPr>
          <p:cNvGraphicFramePr>
            <a:graphicFrameLocks noGrp="1"/>
          </p:cNvGraphicFramePr>
          <p:nvPr>
            <p:ph idx="1"/>
            <p:extLst>
              <p:ext uri="{D42A27DB-BD31-4B8C-83A1-F6EECF244321}">
                <p14:modId xmlns:p14="http://schemas.microsoft.com/office/powerpoint/2010/main" val="1692286880"/>
              </p:ext>
            </p:extLst>
          </p:nvPr>
        </p:nvGraphicFramePr>
        <p:xfrm>
          <a:off x="838200" y="1439126"/>
          <a:ext cx="10515600" cy="4573715"/>
        </p:xfrm>
        <a:graphic>
          <a:graphicData uri="http://schemas.openxmlformats.org/drawingml/2006/table">
            <a:tbl>
              <a:tblPr firstRow="1" bandRow="1">
                <a:tableStyleId>{2D5ABB26-0587-4C30-8999-92F81FD0307C}</a:tableStyleId>
              </a:tblPr>
              <a:tblGrid>
                <a:gridCol w="5257800">
                  <a:extLst>
                    <a:ext uri="{9D8B030D-6E8A-4147-A177-3AD203B41FA5}">
                      <a16:colId xmlns:a16="http://schemas.microsoft.com/office/drawing/2014/main" val="3565321518"/>
                    </a:ext>
                  </a:extLst>
                </a:gridCol>
                <a:gridCol w="5257800">
                  <a:extLst>
                    <a:ext uri="{9D8B030D-6E8A-4147-A177-3AD203B41FA5}">
                      <a16:colId xmlns:a16="http://schemas.microsoft.com/office/drawing/2014/main" val="92880791"/>
                    </a:ext>
                  </a:extLst>
                </a:gridCol>
              </a:tblGrid>
              <a:tr h="370840">
                <a:tc>
                  <a:txBody>
                    <a:bodyPr/>
                    <a:lstStyle/>
                    <a:p>
                      <a:pPr algn="just">
                        <a:lnSpc>
                          <a:spcPct val="150000"/>
                        </a:lnSpc>
                      </a:pPr>
                      <a:r>
                        <a:rPr lang="en-US" b="1" dirty="0"/>
                        <a:t>Omnidirectional Platforms: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en-US" sz="1800" b="0" kern="1200" dirty="0">
                          <a:solidFill>
                            <a:schemeClr val="tx1"/>
                          </a:solidFill>
                          <a:effectLst/>
                          <a:hlinkClick r:id="rId2" action="ppaction://hlinkfile"/>
                        </a:rPr>
                        <a:t>Design and control of mobile robot with Mecanum wheel</a:t>
                      </a:r>
                      <a:endParaRPr lang="en-US" sz="1800" b="0" kern="1200" dirty="0">
                        <a:solidFill>
                          <a:schemeClr val="tx1"/>
                        </a:solidFill>
                        <a:effectLst/>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en-US" sz="1800" b="0" kern="1200" dirty="0">
                          <a:solidFill>
                            <a:schemeClr val="tx1"/>
                          </a:solidFill>
                          <a:effectLst/>
                          <a:hlinkClick r:id="rId3" action="ppaction://hlinkfile"/>
                        </a:rPr>
                        <a:t>Practical applications for mobile robots based on Mecanum wheels - a systematic survey</a:t>
                      </a:r>
                      <a:endParaRPr lang="en-US" sz="1800" b="0" kern="1200" dirty="0">
                        <a:solidFill>
                          <a:schemeClr val="tx1"/>
                        </a:solidFill>
                        <a:effectLst/>
                      </a:endParaRPr>
                    </a:p>
                    <a:p>
                      <a:pPr marL="342900" indent="-342900" algn="just">
                        <a:lnSpc>
                          <a:spcPct val="150000"/>
                        </a:lnSpc>
                        <a:buFont typeface="+mj-lt"/>
                        <a:buAutoNum type="arabicPeriod"/>
                      </a:pPr>
                      <a:r>
                        <a:rPr lang="en-US" b="0" dirty="0">
                          <a:hlinkClick r:id="rId4" action="ppaction://hlinkfile"/>
                        </a:rPr>
                        <a:t>Navigation Simulation of a Mecanum Wheel Mobile Robot Based on an Improved A* Algorithm in Unity3D</a:t>
                      </a:r>
                      <a:endParaRPr lang="en-US" b="0" dirty="0"/>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en-US" sz="1800" b="0" kern="1200" dirty="0">
                          <a:solidFill>
                            <a:schemeClr val="tx1"/>
                          </a:solidFill>
                          <a:effectLst/>
                          <a:hlinkClick r:id="rId5" action="ppaction://hlinkfile"/>
                        </a:rPr>
                        <a:t>Design and Implementation of Omnidirectional Mobile Robot for Materials Handling among Multiple Workstations in Manufacturing Factories</a:t>
                      </a:r>
                      <a:endParaRPr lang="en-US" sz="18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tc>
                  <a:txBody>
                    <a:bodyPr/>
                    <a:lstStyle/>
                    <a:p>
                      <a:pPr algn="just">
                        <a:lnSpc>
                          <a:spcPct val="150000"/>
                        </a:lnSpc>
                      </a:pPr>
                      <a:r>
                        <a:rPr lang="en-US" b="1" dirty="0"/>
                        <a:t>Visual–Inertial Odometry &amp; Localization:</a:t>
                      </a:r>
                    </a:p>
                    <a:p>
                      <a:pPr marL="342900" indent="-342900" algn="just">
                        <a:lnSpc>
                          <a:spcPct val="150000"/>
                        </a:lnSpc>
                        <a:buFont typeface="+mj-lt"/>
                        <a:buAutoNum type="arabicPeriod"/>
                      </a:pPr>
                      <a:r>
                        <a:rPr lang="en-US" dirty="0">
                          <a:hlinkClick r:id="rId6" action="ppaction://hlinkfile"/>
                        </a:rPr>
                        <a:t>ALVIO: Adaptive Line and Point Feature-based Visual Inertial Odometry for Robust Localization in Indoor Environments</a:t>
                      </a:r>
                      <a:endParaRPr lang="en-US" dirty="0"/>
                    </a:p>
                    <a:p>
                      <a:pPr marL="342900" indent="-342900" algn="just">
                        <a:lnSpc>
                          <a:spcPct val="150000"/>
                        </a:lnSpc>
                        <a:buFont typeface="+mj-lt"/>
                        <a:buAutoNum type="arabicPeriod"/>
                      </a:pPr>
                      <a:r>
                        <a:rPr lang="en-US" dirty="0">
                          <a:hlinkClick r:id="rId7" action="ppaction://hlinkfile"/>
                        </a:rPr>
                        <a:t>An Enhanced Hybrid Visual–Inertial Odometry System for Indoor Mobile Robot</a:t>
                      </a:r>
                      <a:endParaRPr lang="en-US" dirty="0"/>
                    </a:p>
                    <a:p>
                      <a:pPr marL="342900" indent="-342900" algn="just">
                        <a:lnSpc>
                          <a:spcPct val="150000"/>
                        </a:lnSpc>
                        <a:buFont typeface="+mj-lt"/>
                        <a:buAutoNum type="arabicPeriod"/>
                      </a:pPr>
                      <a:r>
                        <a:rPr lang="en-US" dirty="0">
                          <a:hlinkClick r:id="rId8" action="ppaction://hlinkfile"/>
                        </a:rPr>
                        <a:t>Robust Depth-Aided Visual-Inertial-Wheel Odometry for Mobile Robots</a:t>
                      </a:r>
                      <a:endParaRPr 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64481012"/>
                  </a:ext>
                </a:extLst>
              </a:tr>
            </a:tbl>
          </a:graphicData>
        </a:graphic>
      </p:graphicFrame>
    </p:spTree>
    <p:extLst>
      <p:ext uri="{BB962C8B-B14F-4D97-AF65-F5344CB8AC3E}">
        <p14:creationId xmlns:p14="http://schemas.microsoft.com/office/powerpoint/2010/main" val="794233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C4AF4-D8AD-D8F2-8622-2FFC4BA9848E}"/>
              </a:ext>
            </a:extLst>
          </p:cNvPr>
          <p:cNvSpPr>
            <a:spLocks noGrp="1"/>
          </p:cNvSpPr>
          <p:nvPr>
            <p:ph type="title"/>
          </p:nvPr>
        </p:nvSpPr>
        <p:spPr>
          <a:xfrm>
            <a:off x="630811" y="199536"/>
            <a:ext cx="10515600" cy="1325563"/>
          </a:xfrm>
        </p:spPr>
        <p:txBody>
          <a:bodyPr>
            <a:normAutofit/>
          </a:bodyPr>
          <a:lstStyle/>
          <a:p>
            <a:r>
              <a:rPr lang="en-US" sz="3200" dirty="0">
                <a:latin typeface="Times New Roman" panose="02020603050405020304" pitchFamily="18" charset="0"/>
                <a:cs typeface="Times New Roman" panose="02020603050405020304" pitchFamily="18" charset="0"/>
              </a:rPr>
              <a:t>Design and Control of Mobile Robot with Mecanum Wheel</a:t>
            </a:r>
            <a:br>
              <a:rPr lang="en-US" sz="32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Keywords: </a:t>
            </a:r>
            <a:r>
              <a:rPr lang="en-US" sz="1400" dirty="0">
                <a:latin typeface="Times New Roman" panose="02020603050405020304" pitchFamily="18" charset="0"/>
                <a:cs typeface="Times New Roman" panose="02020603050405020304" pitchFamily="18" charset="0"/>
              </a:rPr>
              <a:t>Mobile robot, </a:t>
            </a:r>
            <a:r>
              <a:rPr lang="en-US" sz="1400" dirty="0" err="1">
                <a:latin typeface="Times New Roman" panose="02020603050405020304" pitchFamily="18" charset="0"/>
                <a:cs typeface="Times New Roman" panose="02020603050405020304" pitchFamily="18" charset="0"/>
              </a:rPr>
              <a:t>mecanum</a:t>
            </a:r>
            <a:r>
              <a:rPr lang="en-US" sz="1400" dirty="0">
                <a:latin typeface="Times New Roman" panose="02020603050405020304" pitchFamily="18" charset="0"/>
                <a:cs typeface="Times New Roman" panose="02020603050405020304" pitchFamily="18" charset="0"/>
              </a:rPr>
              <a:t> wheel, omni-directional robot, fuzzy system </a:t>
            </a:r>
          </a:p>
        </p:txBody>
      </p:sp>
      <p:sp>
        <p:nvSpPr>
          <p:cNvPr id="4" name="Rectangle 1">
            <a:extLst>
              <a:ext uri="{FF2B5EF4-FFF2-40B4-BE49-F238E27FC236}">
                <a16:creationId xmlns:a16="http://schemas.microsoft.com/office/drawing/2014/main" id="{E8408261-8C7B-E0FF-7267-264AAB9F08F0}"/>
              </a:ext>
            </a:extLst>
          </p:cNvPr>
          <p:cNvSpPr>
            <a:spLocks noGrp="1" noChangeArrowheads="1"/>
          </p:cNvSpPr>
          <p:nvPr>
            <p:ph idx="1"/>
          </p:nvPr>
        </p:nvSpPr>
        <p:spPr bwMode="auto">
          <a:xfrm>
            <a:off x="630811" y="1525099"/>
            <a:ext cx="427112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design and control a holonomic mobile robot using four Mecanum wheels, resolving instability issues in their prior version through structural redesign and a new wheel model.</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Wheel &amp; Structure Design</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Introduced a custom Mecanum wheel and redesigned chassis structure to improve balance and motion stability.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Control Method</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Employed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fuzzy-gain scheduling</a:t>
            </a:r>
            <a:r>
              <a:rPr lang="en-US" altLang="en-US" sz="1800" b="1" dirty="0">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fuzzy logic-based tuning mechanism for motor speed control, replacing simple PID, to handle nonlinearity and suspension-induced disturbances.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Experimental Results</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Demonstrated superior performance smoother omni-directional motion, reduced oscillations compared to their previous platform.</a:t>
            </a:r>
          </a:p>
        </p:txBody>
      </p:sp>
      <p:pic>
        <p:nvPicPr>
          <p:cNvPr id="6" name="Picture 5">
            <a:extLst>
              <a:ext uri="{FF2B5EF4-FFF2-40B4-BE49-F238E27FC236}">
                <a16:creationId xmlns:a16="http://schemas.microsoft.com/office/drawing/2014/main" id="{3965B534-995B-1335-53A0-09662193E132}"/>
              </a:ext>
            </a:extLst>
          </p:cNvPr>
          <p:cNvPicPr>
            <a:picLocks noChangeAspect="1"/>
          </p:cNvPicPr>
          <p:nvPr/>
        </p:nvPicPr>
        <p:blipFill>
          <a:blip r:embed="rId2"/>
          <a:stretch>
            <a:fillRect/>
          </a:stretch>
        </p:blipFill>
        <p:spPr>
          <a:xfrm>
            <a:off x="5109328" y="1442300"/>
            <a:ext cx="2771467" cy="2485693"/>
          </a:xfrm>
          <a:prstGeom prst="rect">
            <a:avLst/>
          </a:prstGeom>
        </p:spPr>
      </p:pic>
      <p:pic>
        <p:nvPicPr>
          <p:cNvPr id="8" name="Picture 7">
            <a:extLst>
              <a:ext uri="{FF2B5EF4-FFF2-40B4-BE49-F238E27FC236}">
                <a16:creationId xmlns:a16="http://schemas.microsoft.com/office/drawing/2014/main" id="{2D2D684B-5054-735D-D059-295A0F19CF08}"/>
              </a:ext>
            </a:extLst>
          </p:cNvPr>
          <p:cNvPicPr>
            <a:picLocks noChangeAspect="1"/>
          </p:cNvPicPr>
          <p:nvPr/>
        </p:nvPicPr>
        <p:blipFill>
          <a:blip r:embed="rId3"/>
          <a:stretch>
            <a:fillRect/>
          </a:stretch>
        </p:blipFill>
        <p:spPr>
          <a:xfrm>
            <a:off x="7880795" y="1442299"/>
            <a:ext cx="3040752" cy="2485694"/>
          </a:xfrm>
          <a:prstGeom prst="rect">
            <a:avLst/>
          </a:prstGeom>
        </p:spPr>
      </p:pic>
      <p:pic>
        <p:nvPicPr>
          <p:cNvPr id="10" name="Picture 9">
            <a:extLst>
              <a:ext uri="{FF2B5EF4-FFF2-40B4-BE49-F238E27FC236}">
                <a16:creationId xmlns:a16="http://schemas.microsoft.com/office/drawing/2014/main" id="{DEAD7814-4A1A-F83F-2758-11AFE800AB93}"/>
              </a:ext>
            </a:extLst>
          </p:cNvPr>
          <p:cNvPicPr>
            <a:picLocks noChangeAspect="1"/>
          </p:cNvPicPr>
          <p:nvPr/>
        </p:nvPicPr>
        <p:blipFill>
          <a:blip r:embed="rId4"/>
          <a:stretch>
            <a:fillRect/>
          </a:stretch>
        </p:blipFill>
        <p:spPr>
          <a:xfrm>
            <a:off x="5967309" y="4223208"/>
            <a:ext cx="3607383" cy="1903393"/>
          </a:xfrm>
          <a:prstGeom prst="rect">
            <a:avLst/>
          </a:prstGeom>
        </p:spPr>
      </p:pic>
    </p:spTree>
    <p:extLst>
      <p:ext uri="{BB962C8B-B14F-4D97-AF65-F5344CB8AC3E}">
        <p14:creationId xmlns:p14="http://schemas.microsoft.com/office/powerpoint/2010/main" val="207296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B2EEE-6BCB-C436-313D-BC235443853A}"/>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Practical applications for mobile robots based on Mecanum wheels - a systematic survey</a:t>
            </a:r>
            <a:br>
              <a:rPr lang="en-US" sz="32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Keywords: </a:t>
            </a:r>
            <a:r>
              <a:rPr lang="en-US" sz="1400" dirty="0">
                <a:latin typeface="Times New Roman" panose="02020603050405020304" pitchFamily="18" charset="0"/>
                <a:cs typeface="Times New Roman" panose="02020603050405020304" pitchFamily="18" charset="0"/>
              </a:rPr>
              <a:t>Mecanum wheel, omnidirectional mobile robot, AGV </a:t>
            </a:r>
          </a:p>
        </p:txBody>
      </p:sp>
      <p:sp>
        <p:nvSpPr>
          <p:cNvPr id="3" name="Content Placeholder 2">
            <a:extLst>
              <a:ext uri="{FF2B5EF4-FFF2-40B4-BE49-F238E27FC236}">
                <a16:creationId xmlns:a16="http://schemas.microsoft.com/office/drawing/2014/main" id="{D6F680FD-A242-EF62-6394-7E016EA5799C}"/>
              </a:ext>
            </a:extLst>
          </p:cNvPr>
          <p:cNvSpPr>
            <a:spLocks noGrp="1"/>
          </p:cNvSpPr>
          <p:nvPr>
            <p:ph idx="1"/>
          </p:nvPr>
        </p:nvSpPr>
        <p:spPr>
          <a:xfrm>
            <a:off x="838200" y="1825625"/>
            <a:ext cx="3733799" cy="3717336"/>
          </a:xfrm>
        </p:spPr>
        <p:txBody>
          <a:bodyPr>
            <a:noAutofit/>
          </a:bodyPr>
          <a:lstStyle/>
          <a:p>
            <a:pPr marL="0" indent="0" algn="just">
              <a:buNone/>
            </a:pPr>
            <a:r>
              <a:rPr lang="en-US" sz="1600" b="1" dirty="0">
                <a:latin typeface="Times New Roman" panose="02020603050405020304" pitchFamily="18" charset="0"/>
                <a:cs typeface="Times New Roman" panose="02020603050405020304" pitchFamily="18" charset="0"/>
              </a:rPr>
              <a:t>Abstract &amp; Objectives: </a:t>
            </a:r>
          </a:p>
          <a:p>
            <a:pPr algn="just"/>
            <a:r>
              <a:rPr lang="en-US" sz="1600" dirty="0">
                <a:latin typeface="Times New Roman" panose="02020603050405020304" pitchFamily="18" charset="0"/>
                <a:cs typeface="Times New Roman" panose="02020603050405020304" pitchFamily="18" charset="0"/>
              </a:rPr>
              <a:t>This foundational survey outlines the omnidirectional mobility of four‑wheel Mecanum platforms, enabling instantaneous movement in any direction without rotation. It emphasizes deployment in constrained indoor environments, particularly factories, warehouses, hospitals, and labs, where tight spaces and dynamic obstacles prevail. The review covers the wheel design, mechanics, comparisons to conventional wheels, and practical systems deployed across multiple domains: industrial, military, naval, medical, and educational research</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p>
        </p:txBody>
      </p:sp>
      <p:pic>
        <p:nvPicPr>
          <p:cNvPr id="10" name="Picture 9">
            <a:extLst>
              <a:ext uri="{FF2B5EF4-FFF2-40B4-BE49-F238E27FC236}">
                <a16:creationId xmlns:a16="http://schemas.microsoft.com/office/drawing/2014/main" id="{C310C6D3-5F62-198C-7E5A-EAF5BF270823}"/>
              </a:ext>
            </a:extLst>
          </p:cNvPr>
          <p:cNvPicPr>
            <a:picLocks noChangeAspect="1"/>
          </p:cNvPicPr>
          <p:nvPr/>
        </p:nvPicPr>
        <p:blipFill>
          <a:blip r:embed="rId2"/>
          <a:stretch>
            <a:fillRect/>
          </a:stretch>
        </p:blipFill>
        <p:spPr>
          <a:xfrm>
            <a:off x="4571999" y="1825625"/>
            <a:ext cx="3074156" cy="2569865"/>
          </a:xfrm>
          <a:prstGeom prst="rect">
            <a:avLst/>
          </a:prstGeom>
        </p:spPr>
      </p:pic>
      <p:pic>
        <p:nvPicPr>
          <p:cNvPr id="12" name="Picture 11">
            <a:extLst>
              <a:ext uri="{FF2B5EF4-FFF2-40B4-BE49-F238E27FC236}">
                <a16:creationId xmlns:a16="http://schemas.microsoft.com/office/drawing/2014/main" id="{9C5E6C72-F9E9-FE66-7A56-141AEC653D8E}"/>
              </a:ext>
            </a:extLst>
          </p:cNvPr>
          <p:cNvPicPr>
            <a:picLocks noChangeAspect="1"/>
          </p:cNvPicPr>
          <p:nvPr/>
        </p:nvPicPr>
        <p:blipFill>
          <a:blip r:embed="rId3"/>
          <a:stretch>
            <a:fillRect/>
          </a:stretch>
        </p:blipFill>
        <p:spPr>
          <a:xfrm>
            <a:off x="7739307" y="1825625"/>
            <a:ext cx="3733798" cy="3342877"/>
          </a:xfrm>
          <a:prstGeom prst="rect">
            <a:avLst/>
          </a:prstGeom>
        </p:spPr>
      </p:pic>
      <p:pic>
        <p:nvPicPr>
          <p:cNvPr id="14" name="Picture 13">
            <a:extLst>
              <a:ext uri="{FF2B5EF4-FFF2-40B4-BE49-F238E27FC236}">
                <a16:creationId xmlns:a16="http://schemas.microsoft.com/office/drawing/2014/main" id="{13908A65-885D-B9B4-7F99-DC1FB86F053C}"/>
              </a:ext>
            </a:extLst>
          </p:cNvPr>
          <p:cNvPicPr>
            <a:picLocks noChangeAspect="1"/>
          </p:cNvPicPr>
          <p:nvPr/>
        </p:nvPicPr>
        <p:blipFill>
          <a:blip r:embed="rId4"/>
          <a:stretch>
            <a:fillRect/>
          </a:stretch>
        </p:blipFill>
        <p:spPr>
          <a:xfrm>
            <a:off x="4937469" y="4854725"/>
            <a:ext cx="2317061" cy="1376472"/>
          </a:xfrm>
          <a:prstGeom prst="rect">
            <a:avLst/>
          </a:prstGeom>
        </p:spPr>
      </p:pic>
    </p:spTree>
    <p:extLst>
      <p:ext uri="{BB962C8B-B14F-4D97-AF65-F5344CB8AC3E}">
        <p14:creationId xmlns:p14="http://schemas.microsoft.com/office/powerpoint/2010/main" val="377184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TotalTime>
  <Words>1478</Words>
  <Application>Microsoft Office PowerPoint</Application>
  <PresentationFormat>Widescreen</PresentationFormat>
  <Paragraphs>101</Paragraphs>
  <Slides>18</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Design and Development of a Visual-Inertial Autonomous Platform and Omnidirectional Locomotion</vt:lpstr>
      <vt:lpstr>Problem Statement</vt:lpstr>
      <vt:lpstr>Current Method for Perception – LiDAR Sensor</vt:lpstr>
      <vt:lpstr>Proposed Method for Perception – Visual Inertial Odometry</vt:lpstr>
      <vt:lpstr>Project Description:</vt:lpstr>
      <vt:lpstr>Goals</vt:lpstr>
      <vt:lpstr>LITERATURE REVIEWS</vt:lpstr>
      <vt:lpstr>Design and Control of Mobile Robot with Mecanum Wheel Keywords: Mobile robot, mecanum wheel, omni-directional robot, fuzzy system </vt:lpstr>
      <vt:lpstr>Practical applications for mobile robots based on Mecanum wheels - a systematic survey Keywords: Mecanum wheel, omnidirectional mobile robot, AGV </vt:lpstr>
      <vt:lpstr>Navigation Simulation of a Mecanum Wheel Mobile Robot Based on an Improved A* Algorithm in Unity3D</vt:lpstr>
      <vt:lpstr>Design and Implementation of Omnidirectional Mobile Robot for Materials Handling among Multiple Workstations in Manufacturing Factories  Keywords: mobile robot; mecanum wheel; magnetic strip tracking; machine vision; OpenCV </vt:lpstr>
      <vt:lpstr>ALVIO: Adaptive Line and Point Feature-based Visual Inertial Odometry for Robust Localization in Indoor Environments Keywords: Visual Inertial Odometry (VIO), Visual Inertial Navigation System (VINS), 3D line features, sensitivity analysis, adaptive feature selection, indoor localization.</vt:lpstr>
      <vt:lpstr>An Enhanced Hybrid Visual–Inertial Odometry System for Indoor Mobile Robot Keywords: mobile robot; visual–inertial odometry; IMU pre-integration; wheel odometry; Helmert variance component estimation</vt:lpstr>
      <vt:lpstr>Robust Depth-Aided Visual-Inertial-Wheel Odometry for Mobile Robots Keywords: Sensor fusion, simultaneous location and mapping (SLAM), visual-inertial-odometer odometry, wheeled robots.</vt:lpstr>
      <vt:lpstr>Reference Images</vt:lpstr>
      <vt:lpstr>Reference Images</vt:lpstr>
      <vt:lpstr>Difference between LiDAR Sensor and VIO</vt:lpstr>
      <vt:lpstr>Example Implementation of VIO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Nithish Govind</dc:creator>
  <cp:lastModifiedBy>Nithish Govind</cp:lastModifiedBy>
  <cp:revision>3</cp:revision>
  <dcterms:created xsi:type="dcterms:W3CDTF">2025-07-15T11:55:05Z</dcterms:created>
  <dcterms:modified xsi:type="dcterms:W3CDTF">2025-07-18T02:41:05Z</dcterms:modified>
</cp:coreProperties>
</file>